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95" r:id="rId2"/>
    <p:sldId id="296" r:id="rId3"/>
    <p:sldId id="297" r:id="rId4"/>
    <p:sldId id="265" r:id="rId5"/>
    <p:sldId id="266" r:id="rId6"/>
    <p:sldId id="298" r:id="rId7"/>
    <p:sldId id="268" r:id="rId8"/>
    <p:sldId id="269" r:id="rId9"/>
    <p:sldId id="299" r:id="rId10"/>
    <p:sldId id="316" r:id="rId11"/>
    <p:sldId id="271" r:id="rId12"/>
    <p:sldId id="319" r:id="rId13"/>
    <p:sldId id="302" r:id="rId14"/>
    <p:sldId id="273" r:id="rId15"/>
    <p:sldId id="306" r:id="rId16"/>
    <p:sldId id="304" r:id="rId17"/>
    <p:sldId id="342" r:id="rId18"/>
    <p:sldId id="307" r:id="rId19"/>
    <p:sldId id="312" r:id="rId20"/>
    <p:sldId id="318" r:id="rId21"/>
    <p:sldId id="313" r:id="rId22"/>
    <p:sldId id="317" r:id="rId23"/>
    <p:sldId id="336" r:id="rId24"/>
    <p:sldId id="331" r:id="rId25"/>
    <p:sldId id="333" r:id="rId26"/>
    <p:sldId id="334" r:id="rId27"/>
    <p:sldId id="335" r:id="rId28"/>
    <p:sldId id="277" r:id="rId29"/>
    <p:sldId id="320" r:id="rId30"/>
    <p:sldId id="321" r:id="rId31"/>
    <p:sldId id="309" r:id="rId32"/>
    <p:sldId id="314" r:id="rId33"/>
    <p:sldId id="315" r:id="rId34"/>
    <p:sldId id="280" r:id="rId35"/>
    <p:sldId id="281" r:id="rId36"/>
    <p:sldId id="310" r:id="rId37"/>
    <p:sldId id="348" r:id="rId38"/>
    <p:sldId id="285" r:id="rId39"/>
    <p:sldId id="284" r:id="rId40"/>
    <p:sldId id="337" r:id="rId41"/>
    <p:sldId id="338" r:id="rId42"/>
    <p:sldId id="339" r:id="rId43"/>
    <p:sldId id="340" r:id="rId44"/>
    <p:sldId id="330" r:id="rId45"/>
    <p:sldId id="322" r:id="rId46"/>
    <p:sldId id="346" r:id="rId47"/>
    <p:sldId id="343" r:id="rId48"/>
    <p:sldId id="344" r:id="rId49"/>
    <p:sldId id="345" r:id="rId50"/>
    <p:sldId id="323" r:id="rId51"/>
    <p:sldId id="325" r:id="rId52"/>
    <p:sldId id="324" r:id="rId53"/>
    <p:sldId id="347" r:id="rId54"/>
    <p:sldId id="311" r:id="rId55"/>
    <p:sldId id="329" r:id="rId56"/>
    <p:sldId id="286" r:id="rId57"/>
    <p:sldId id="289" r:id="rId58"/>
    <p:sldId id="288" r:id="rId59"/>
    <p:sldId id="327" r:id="rId6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D8D5"/>
    <a:srgbClr val="FFCCCC"/>
    <a:srgbClr val="990099"/>
    <a:srgbClr val="808000"/>
    <a:srgbClr val="FF6565"/>
    <a:srgbClr val="F20000"/>
    <a:srgbClr val="FFFF99"/>
    <a:srgbClr val="00FF00"/>
    <a:srgbClr val="FFF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5775" autoAdjust="0"/>
  </p:normalViewPr>
  <p:slideViewPr>
    <p:cSldViewPr>
      <p:cViewPr varScale="1">
        <p:scale>
          <a:sx n="87" d="100"/>
          <a:sy n="87"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activeX/activeX2.xml><?xml version="1.0" encoding="utf-8"?>
<ax:ocx xmlns:ax="http://schemas.microsoft.com/office/2006/activeX" xmlns:r="http://schemas.openxmlformats.org/officeDocument/2006/relationships" ax:classid="{5512D11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nl-BE"/>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nl-BE"/>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nl-BE"/>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nl-BE"/>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nl-BE"/>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nl-BE"/>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nl-BE"/>
            </a:p>
          </p:txBody>
        </p:sp>
      </p:grpSp>
      <p:sp>
        <p:nvSpPr>
          <p:cNvPr id="9240" name="Rectangle 24"/>
          <p:cNvSpPr>
            <a:spLocks noGrp="1" noChangeArrowheads="1"/>
          </p:cNvSpPr>
          <p:nvPr>
            <p:ph type="ctrTitle" sz="quarter"/>
          </p:nvPr>
        </p:nvSpPr>
        <p:spPr>
          <a:xfrm>
            <a:off x="685800" y="1600200"/>
            <a:ext cx="7772400" cy="1828800"/>
          </a:xfrm>
        </p:spPr>
        <p:txBody>
          <a:bodyPr/>
          <a:lstStyle>
            <a:lvl1pPr>
              <a:defRPr sz="4800"/>
            </a:lvl1pPr>
          </a:lstStyle>
          <a:p>
            <a:r>
              <a:rPr lang="nl-NL"/>
              <a:t>Klik om het opmaakprofiel te bewerken</a:t>
            </a:r>
          </a:p>
        </p:txBody>
      </p:sp>
      <p:sp>
        <p:nvSpPr>
          <p:cNvPr id="92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nl-NL"/>
              <a:t>Klik om het opmaakprofiel van de modelondertitel te bewerken</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nl-NL"/>
          </a:p>
        </p:txBody>
      </p:sp>
      <p:sp>
        <p:nvSpPr>
          <p:cNvPr id="27" name="Rectangle 27"/>
          <p:cNvSpPr>
            <a:spLocks noGrp="1" noChangeArrowheads="1"/>
          </p:cNvSpPr>
          <p:nvPr>
            <p:ph type="ftr" sz="quarter" idx="11"/>
          </p:nvPr>
        </p:nvSpPr>
        <p:spPr/>
        <p:txBody>
          <a:bodyPr/>
          <a:lstStyle>
            <a:lvl1pPr>
              <a:defRPr/>
            </a:lvl1pPr>
          </a:lstStyle>
          <a:p>
            <a:pPr>
              <a:defRPr/>
            </a:pPr>
            <a:endParaRPr lang="nl-NL"/>
          </a:p>
        </p:txBody>
      </p:sp>
      <p:sp>
        <p:nvSpPr>
          <p:cNvPr id="28" name="Rectangle 28"/>
          <p:cNvSpPr>
            <a:spLocks noGrp="1" noChangeArrowheads="1"/>
          </p:cNvSpPr>
          <p:nvPr>
            <p:ph type="sldNum" sz="quarter" idx="12"/>
          </p:nvPr>
        </p:nvSpPr>
        <p:spPr/>
        <p:txBody>
          <a:bodyPr/>
          <a:lstStyle>
            <a:lvl1pPr>
              <a:defRPr/>
            </a:lvl1pPr>
          </a:lstStyle>
          <a:p>
            <a:pPr>
              <a:defRPr/>
            </a:pPr>
            <a:fld id="{C360ADC0-23CB-418D-B420-4EC44CB2E468}"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26"/>
          <p:cNvSpPr>
            <a:spLocks noGrp="1" noChangeArrowheads="1"/>
          </p:cNvSpPr>
          <p:nvPr>
            <p:ph type="ftr" sz="quarter" idx="10"/>
          </p:nvPr>
        </p:nvSpPr>
        <p:spPr>
          <a:ln/>
        </p:spPr>
        <p:txBody>
          <a:bodyPr/>
          <a:lstStyle>
            <a:lvl1pPr>
              <a:defRPr/>
            </a:lvl1pPr>
          </a:lstStyle>
          <a:p>
            <a:pPr>
              <a:defRPr/>
            </a:pPr>
            <a:endParaRPr lang="nl-NL"/>
          </a:p>
        </p:txBody>
      </p:sp>
      <p:sp>
        <p:nvSpPr>
          <p:cNvPr id="5" name="Rectangle 27"/>
          <p:cNvSpPr>
            <a:spLocks noGrp="1" noChangeArrowheads="1"/>
          </p:cNvSpPr>
          <p:nvPr>
            <p:ph type="sldNum" sz="quarter" idx="11"/>
          </p:nvPr>
        </p:nvSpPr>
        <p:spPr>
          <a:ln/>
        </p:spPr>
        <p:txBody>
          <a:bodyPr/>
          <a:lstStyle>
            <a:lvl1pPr>
              <a:defRPr/>
            </a:lvl1pPr>
          </a:lstStyle>
          <a:p>
            <a:pPr>
              <a:defRPr/>
            </a:pPr>
            <a:fld id="{A9513C8C-8FEE-4B7B-9DA9-D7601B09EEBE}" type="slidenum">
              <a:rPr lang="nl-NL"/>
              <a:pPr>
                <a:defRPr/>
              </a:pPr>
              <a:t>‹#›</a:t>
            </a:fld>
            <a:endParaRPr lang="nl-NL"/>
          </a:p>
        </p:txBody>
      </p:sp>
      <p:sp>
        <p:nvSpPr>
          <p:cNvPr id="6"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26"/>
          <p:cNvSpPr>
            <a:spLocks noGrp="1" noChangeArrowheads="1"/>
          </p:cNvSpPr>
          <p:nvPr>
            <p:ph type="ftr" sz="quarter" idx="10"/>
          </p:nvPr>
        </p:nvSpPr>
        <p:spPr>
          <a:ln/>
        </p:spPr>
        <p:txBody>
          <a:bodyPr/>
          <a:lstStyle>
            <a:lvl1pPr>
              <a:defRPr/>
            </a:lvl1pPr>
          </a:lstStyle>
          <a:p>
            <a:pPr>
              <a:defRPr/>
            </a:pPr>
            <a:endParaRPr lang="nl-NL"/>
          </a:p>
        </p:txBody>
      </p:sp>
      <p:sp>
        <p:nvSpPr>
          <p:cNvPr id="5" name="Rectangle 27"/>
          <p:cNvSpPr>
            <a:spLocks noGrp="1" noChangeArrowheads="1"/>
          </p:cNvSpPr>
          <p:nvPr>
            <p:ph type="sldNum" sz="quarter" idx="11"/>
          </p:nvPr>
        </p:nvSpPr>
        <p:spPr>
          <a:ln/>
        </p:spPr>
        <p:txBody>
          <a:bodyPr/>
          <a:lstStyle>
            <a:lvl1pPr>
              <a:defRPr/>
            </a:lvl1pPr>
          </a:lstStyle>
          <a:p>
            <a:pPr>
              <a:defRPr/>
            </a:pPr>
            <a:fld id="{9D59E09F-C3ED-4B2B-AD99-695A6A9E9032}" type="slidenum">
              <a:rPr lang="nl-NL"/>
              <a:pPr>
                <a:defRPr/>
              </a:pPr>
              <a:t>‹#›</a:t>
            </a:fld>
            <a:endParaRPr lang="nl-NL"/>
          </a:p>
        </p:txBody>
      </p:sp>
      <p:sp>
        <p:nvSpPr>
          <p:cNvPr id="6"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26"/>
          <p:cNvSpPr>
            <a:spLocks noGrp="1" noChangeArrowheads="1"/>
          </p:cNvSpPr>
          <p:nvPr>
            <p:ph type="ftr" sz="quarter" idx="10"/>
          </p:nvPr>
        </p:nvSpPr>
        <p:spPr>
          <a:ln/>
        </p:spPr>
        <p:txBody>
          <a:bodyPr/>
          <a:lstStyle>
            <a:lvl1pPr>
              <a:defRPr/>
            </a:lvl1pPr>
          </a:lstStyle>
          <a:p>
            <a:pPr>
              <a:defRPr/>
            </a:pPr>
            <a:endParaRPr lang="nl-NL"/>
          </a:p>
        </p:txBody>
      </p:sp>
      <p:sp>
        <p:nvSpPr>
          <p:cNvPr id="5" name="Rectangle 27"/>
          <p:cNvSpPr>
            <a:spLocks noGrp="1" noChangeArrowheads="1"/>
          </p:cNvSpPr>
          <p:nvPr>
            <p:ph type="sldNum" sz="quarter" idx="11"/>
          </p:nvPr>
        </p:nvSpPr>
        <p:spPr>
          <a:ln/>
        </p:spPr>
        <p:txBody>
          <a:bodyPr/>
          <a:lstStyle>
            <a:lvl1pPr>
              <a:defRPr/>
            </a:lvl1pPr>
          </a:lstStyle>
          <a:p>
            <a:pPr>
              <a:defRPr/>
            </a:pPr>
            <a:fld id="{F4F1F9C3-D5E1-48B6-AF24-B73F06D513C0}" type="slidenum">
              <a:rPr lang="nl-NL"/>
              <a:pPr>
                <a:defRPr/>
              </a:pPr>
              <a:t>‹#›</a:t>
            </a:fld>
            <a:endParaRPr lang="nl-NL"/>
          </a:p>
        </p:txBody>
      </p:sp>
      <p:sp>
        <p:nvSpPr>
          <p:cNvPr id="6"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6"/>
          <p:cNvSpPr>
            <a:spLocks noGrp="1" noChangeArrowheads="1"/>
          </p:cNvSpPr>
          <p:nvPr>
            <p:ph type="ftr" sz="quarter" idx="10"/>
          </p:nvPr>
        </p:nvSpPr>
        <p:spPr>
          <a:ln/>
        </p:spPr>
        <p:txBody>
          <a:bodyPr/>
          <a:lstStyle>
            <a:lvl1pPr>
              <a:defRPr/>
            </a:lvl1pPr>
          </a:lstStyle>
          <a:p>
            <a:pPr>
              <a:defRPr/>
            </a:pPr>
            <a:endParaRPr lang="nl-NL"/>
          </a:p>
        </p:txBody>
      </p:sp>
      <p:sp>
        <p:nvSpPr>
          <p:cNvPr id="5" name="Rectangle 27"/>
          <p:cNvSpPr>
            <a:spLocks noGrp="1" noChangeArrowheads="1"/>
          </p:cNvSpPr>
          <p:nvPr>
            <p:ph type="sldNum" sz="quarter" idx="11"/>
          </p:nvPr>
        </p:nvSpPr>
        <p:spPr>
          <a:ln/>
        </p:spPr>
        <p:txBody>
          <a:bodyPr/>
          <a:lstStyle>
            <a:lvl1pPr>
              <a:defRPr/>
            </a:lvl1pPr>
          </a:lstStyle>
          <a:p>
            <a:pPr>
              <a:defRPr/>
            </a:pPr>
            <a:fld id="{CDC3E8DC-DECE-4AFB-828E-BB9F36C697C0}" type="slidenum">
              <a:rPr lang="nl-NL"/>
              <a:pPr>
                <a:defRPr/>
              </a:pPr>
              <a:t>‹#›</a:t>
            </a:fld>
            <a:endParaRPr lang="nl-NL"/>
          </a:p>
        </p:txBody>
      </p:sp>
      <p:sp>
        <p:nvSpPr>
          <p:cNvPr id="6"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26"/>
          <p:cNvSpPr>
            <a:spLocks noGrp="1" noChangeArrowheads="1"/>
          </p:cNvSpPr>
          <p:nvPr>
            <p:ph type="ftr" sz="quarter" idx="10"/>
          </p:nvPr>
        </p:nvSpPr>
        <p:spPr>
          <a:ln/>
        </p:spPr>
        <p:txBody>
          <a:bodyPr/>
          <a:lstStyle>
            <a:lvl1pPr>
              <a:defRPr/>
            </a:lvl1pPr>
          </a:lstStyle>
          <a:p>
            <a:pPr>
              <a:defRPr/>
            </a:pPr>
            <a:endParaRPr lang="nl-NL"/>
          </a:p>
        </p:txBody>
      </p:sp>
      <p:sp>
        <p:nvSpPr>
          <p:cNvPr id="6" name="Rectangle 27"/>
          <p:cNvSpPr>
            <a:spLocks noGrp="1" noChangeArrowheads="1"/>
          </p:cNvSpPr>
          <p:nvPr>
            <p:ph type="sldNum" sz="quarter" idx="11"/>
          </p:nvPr>
        </p:nvSpPr>
        <p:spPr>
          <a:ln/>
        </p:spPr>
        <p:txBody>
          <a:bodyPr/>
          <a:lstStyle>
            <a:lvl1pPr>
              <a:defRPr/>
            </a:lvl1pPr>
          </a:lstStyle>
          <a:p>
            <a:pPr>
              <a:defRPr/>
            </a:pPr>
            <a:fld id="{72192B11-48AF-4DBB-8ECD-F6BEE1D45D13}" type="slidenum">
              <a:rPr lang="nl-NL"/>
              <a:pPr>
                <a:defRPr/>
              </a:pPr>
              <a:t>‹#›</a:t>
            </a:fld>
            <a:endParaRPr lang="nl-NL"/>
          </a:p>
        </p:txBody>
      </p:sp>
      <p:sp>
        <p:nvSpPr>
          <p:cNvPr id="7"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26"/>
          <p:cNvSpPr>
            <a:spLocks noGrp="1" noChangeArrowheads="1"/>
          </p:cNvSpPr>
          <p:nvPr>
            <p:ph type="ftr" sz="quarter" idx="10"/>
          </p:nvPr>
        </p:nvSpPr>
        <p:spPr>
          <a:ln/>
        </p:spPr>
        <p:txBody>
          <a:bodyPr/>
          <a:lstStyle>
            <a:lvl1pPr>
              <a:defRPr/>
            </a:lvl1pPr>
          </a:lstStyle>
          <a:p>
            <a:pPr>
              <a:defRPr/>
            </a:pPr>
            <a:endParaRPr lang="nl-NL"/>
          </a:p>
        </p:txBody>
      </p:sp>
      <p:sp>
        <p:nvSpPr>
          <p:cNvPr id="8" name="Rectangle 27"/>
          <p:cNvSpPr>
            <a:spLocks noGrp="1" noChangeArrowheads="1"/>
          </p:cNvSpPr>
          <p:nvPr>
            <p:ph type="sldNum" sz="quarter" idx="11"/>
          </p:nvPr>
        </p:nvSpPr>
        <p:spPr>
          <a:ln/>
        </p:spPr>
        <p:txBody>
          <a:bodyPr/>
          <a:lstStyle>
            <a:lvl1pPr>
              <a:defRPr/>
            </a:lvl1pPr>
          </a:lstStyle>
          <a:p>
            <a:pPr>
              <a:defRPr/>
            </a:pPr>
            <a:fld id="{0677603A-F52F-4490-A752-6F9AB044F52D}" type="slidenum">
              <a:rPr lang="nl-NL"/>
              <a:pPr>
                <a:defRPr/>
              </a:pPr>
              <a:t>‹#›</a:t>
            </a:fld>
            <a:endParaRPr lang="nl-NL"/>
          </a:p>
        </p:txBody>
      </p:sp>
      <p:sp>
        <p:nvSpPr>
          <p:cNvPr id="9"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26"/>
          <p:cNvSpPr>
            <a:spLocks noGrp="1" noChangeArrowheads="1"/>
          </p:cNvSpPr>
          <p:nvPr>
            <p:ph type="ftr" sz="quarter" idx="10"/>
          </p:nvPr>
        </p:nvSpPr>
        <p:spPr>
          <a:ln/>
        </p:spPr>
        <p:txBody>
          <a:bodyPr/>
          <a:lstStyle>
            <a:lvl1pPr>
              <a:defRPr/>
            </a:lvl1pPr>
          </a:lstStyle>
          <a:p>
            <a:pPr>
              <a:defRPr/>
            </a:pPr>
            <a:endParaRPr lang="nl-NL"/>
          </a:p>
        </p:txBody>
      </p:sp>
      <p:sp>
        <p:nvSpPr>
          <p:cNvPr id="4" name="Rectangle 27"/>
          <p:cNvSpPr>
            <a:spLocks noGrp="1" noChangeArrowheads="1"/>
          </p:cNvSpPr>
          <p:nvPr>
            <p:ph type="sldNum" sz="quarter" idx="11"/>
          </p:nvPr>
        </p:nvSpPr>
        <p:spPr>
          <a:ln/>
        </p:spPr>
        <p:txBody>
          <a:bodyPr/>
          <a:lstStyle>
            <a:lvl1pPr>
              <a:defRPr/>
            </a:lvl1pPr>
          </a:lstStyle>
          <a:p>
            <a:pPr>
              <a:defRPr/>
            </a:pPr>
            <a:fld id="{DF3B1497-7BA6-449C-855B-59FA603020E1}" type="slidenum">
              <a:rPr lang="nl-NL"/>
              <a:pPr>
                <a:defRPr/>
              </a:pPr>
              <a:t>‹#›</a:t>
            </a:fld>
            <a:endParaRPr lang="nl-NL"/>
          </a:p>
        </p:txBody>
      </p:sp>
      <p:sp>
        <p:nvSpPr>
          <p:cNvPr id="5"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nl-NL"/>
          </a:p>
        </p:txBody>
      </p:sp>
      <p:sp>
        <p:nvSpPr>
          <p:cNvPr id="3" name="Rectangle 27"/>
          <p:cNvSpPr>
            <a:spLocks noGrp="1" noChangeArrowheads="1"/>
          </p:cNvSpPr>
          <p:nvPr>
            <p:ph type="sldNum" sz="quarter" idx="11"/>
          </p:nvPr>
        </p:nvSpPr>
        <p:spPr>
          <a:ln/>
        </p:spPr>
        <p:txBody>
          <a:bodyPr/>
          <a:lstStyle>
            <a:lvl1pPr>
              <a:defRPr/>
            </a:lvl1pPr>
          </a:lstStyle>
          <a:p>
            <a:pPr>
              <a:defRPr/>
            </a:pPr>
            <a:fld id="{5781F1EF-6BD2-4377-B274-647E4B0543BF}" type="slidenum">
              <a:rPr lang="nl-NL"/>
              <a:pPr>
                <a:defRPr/>
              </a:pPr>
              <a:t>‹#›</a:t>
            </a:fld>
            <a:endParaRPr lang="nl-NL"/>
          </a:p>
        </p:txBody>
      </p:sp>
      <p:sp>
        <p:nvSpPr>
          <p:cNvPr id="4"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6"/>
          <p:cNvSpPr>
            <a:spLocks noGrp="1" noChangeArrowheads="1"/>
          </p:cNvSpPr>
          <p:nvPr>
            <p:ph type="ftr" sz="quarter" idx="10"/>
          </p:nvPr>
        </p:nvSpPr>
        <p:spPr>
          <a:ln/>
        </p:spPr>
        <p:txBody>
          <a:bodyPr/>
          <a:lstStyle>
            <a:lvl1pPr>
              <a:defRPr/>
            </a:lvl1pPr>
          </a:lstStyle>
          <a:p>
            <a:pPr>
              <a:defRPr/>
            </a:pPr>
            <a:endParaRPr lang="nl-NL"/>
          </a:p>
        </p:txBody>
      </p:sp>
      <p:sp>
        <p:nvSpPr>
          <p:cNvPr id="6" name="Rectangle 27"/>
          <p:cNvSpPr>
            <a:spLocks noGrp="1" noChangeArrowheads="1"/>
          </p:cNvSpPr>
          <p:nvPr>
            <p:ph type="sldNum" sz="quarter" idx="11"/>
          </p:nvPr>
        </p:nvSpPr>
        <p:spPr>
          <a:ln/>
        </p:spPr>
        <p:txBody>
          <a:bodyPr/>
          <a:lstStyle>
            <a:lvl1pPr>
              <a:defRPr/>
            </a:lvl1pPr>
          </a:lstStyle>
          <a:p>
            <a:pPr>
              <a:defRPr/>
            </a:pPr>
            <a:fld id="{2D49F306-42D6-43A8-91F4-96566D7ED7E5}" type="slidenum">
              <a:rPr lang="nl-NL"/>
              <a:pPr>
                <a:defRPr/>
              </a:pPr>
              <a:t>‹#›</a:t>
            </a:fld>
            <a:endParaRPr lang="nl-NL"/>
          </a:p>
        </p:txBody>
      </p:sp>
      <p:sp>
        <p:nvSpPr>
          <p:cNvPr id="7"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6"/>
          <p:cNvSpPr>
            <a:spLocks noGrp="1" noChangeArrowheads="1"/>
          </p:cNvSpPr>
          <p:nvPr>
            <p:ph type="ftr" sz="quarter" idx="10"/>
          </p:nvPr>
        </p:nvSpPr>
        <p:spPr>
          <a:ln/>
        </p:spPr>
        <p:txBody>
          <a:bodyPr/>
          <a:lstStyle>
            <a:lvl1pPr>
              <a:defRPr/>
            </a:lvl1pPr>
          </a:lstStyle>
          <a:p>
            <a:pPr>
              <a:defRPr/>
            </a:pPr>
            <a:endParaRPr lang="nl-NL"/>
          </a:p>
        </p:txBody>
      </p:sp>
      <p:sp>
        <p:nvSpPr>
          <p:cNvPr id="6" name="Rectangle 27"/>
          <p:cNvSpPr>
            <a:spLocks noGrp="1" noChangeArrowheads="1"/>
          </p:cNvSpPr>
          <p:nvPr>
            <p:ph type="sldNum" sz="quarter" idx="11"/>
          </p:nvPr>
        </p:nvSpPr>
        <p:spPr>
          <a:ln/>
        </p:spPr>
        <p:txBody>
          <a:bodyPr/>
          <a:lstStyle>
            <a:lvl1pPr>
              <a:defRPr/>
            </a:lvl1pPr>
          </a:lstStyle>
          <a:p>
            <a:pPr>
              <a:defRPr/>
            </a:pPr>
            <a:fld id="{64A2C151-85FE-46D6-8F59-9014A47862B2}" type="slidenum">
              <a:rPr lang="nl-NL"/>
              <a:pPr>
                <a:defRPr/>
              </a:pPr>
              <a:t>‹#›</a:t>
            </a:fld>
            <a:endParaRPr lang="nl-NL"/>
          </a:p>
        </p:txBody>
      </p:sp>
      <p:sp>
        <p:nvSpPr>
          <p:cNvPr id="7" name="Rectangle 28"/>
          <p:cNvSpPr>
            <a:spLocks noGrp="1" noChangeArrowheads="1"/>
          </p:cNvSpPr>
          <p:nvPr>
            <p:ph type="dt" sz="half" idx="12"/>
          </p:nvPr>
        </p:nvSpPr>
        <p:spPr>
          <a:ln/>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81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nl-BE"/>
            </a:p>
          </p:txBody>
        </p:sp>
        <p:sp>
          <p:nvSpPr>
            <p:cNvPr id="81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1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19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nl-BE"/>
            </a:p>
          </p:txBody>
        </p:sp>
        <p:sp>
          <p:nvSpPr>
            <p:cNvPr id="81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82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82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82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82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82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20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nl-BE"/>
            </a:p>
          </p:txBody>
        </p:sp>
        <p:sp>
          <p:nvSpPr>
            <p:cNvPr id="820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nl-BE"/>
            </a:p>
          </p:txBody>
        </p:sp>
        <p:sp>
          <p:nvSpPr>
            <p:cNvPr id="82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82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nl-BE"/>
            </a:p>
          </p:txBody>
        </p:sp>
        <p:sp>
          <p:nvSpPr>
            <p:cNvPr id="82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2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2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nl-BE"/>
            </a:p>
          </p:txBody>
        </p:sp>
        <p:sp>
          <p:nvSpPr>
            <p:cNvPr id="82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nl-BE"/>
            </a:p>
          </p:txBody>
        </p:sp>
        <p:sp>
          <p:nvSpPr>
            <p:cNvPr id="82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nl-BE"/>
            </a:p>
          </p:txBody>
        </p:sp>
        <p:sp>
          <p:nvSpPr>
            <p:cNvPr id="821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nl-BE"/>
            </a:p>
          </p:txBody>
        </p:sp>
        <p:sp>
          <p:nvSpPr>
            <p:cNvPr id="821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nl-BE"/>
            </a:p>
          </p:txBody>
        </p:sp>
      </p:grpSp>
      <p:sp>
        <p:nvSpPr>
          <p:cNvPr id="821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nl-NL" smtClean="0"/>
              <a:t>Klik om het opmaakprofiel te bewerken</a:t>
            </a:r>
          </a:p>
        </p:txBody>
      </p:sp>
      <p:sp>
        <p:nvSpPr>
          <p:cNvPr id="821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821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nl-NL"/>
          </a:p>
        </p:txBody>
      </p:sp>
      <p:sp>
        <p:nvSpPr>
          <p:cNvPr id="821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531337F8-5E79-4E7B-9AAA-8A7A2DDA172B}" type="slidenum">
              <a:rPr lang="nl-NL"/>
              <a:pPr>
                <a:defRPr/>
              </a:pPr>
              <a:t>‹#›</a:t>
            </a:fld>
            <a:endParaRPr lang="nl-NL"/>
          </a:p>
        </p:txBody>
      </p:sp>
      <p:sp>
        <p:nvSpPr>
          <p:cNvPr id="822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nl-NL"/>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3.gif"/><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gi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C:\Users\Owner\Videos\The%20Veil%20Before%20the%20Holy%20of%20Holiest.mp4" TargetMode="Externa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51.gif"/></Relationships>
</file>

<file path=ppt/slides/_rels/slide4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10.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endtimeharvestrevival.org/" TargetMode="External"/><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MOSES-MountSinai2.jpg"/>
          <p:cNvPicPr>
            <a:picLocks noChangeAspect="1"/>
          </p:cNvPicPr>
          <p:nvPr/>
        </p:nvPicPr>
        <p:blipFill>
          <a:blip r:embed="rId2" cstate="print"/>
          <a:srcRect/>
          <a:stretch>
            <a:fillRect/>
          </a:stretch>
        </p:blipFill>
        <p:spPr bwMode="auto">
          <a:xfrm>
            <a:off x="0" y="23813"/>
            <a:ext cx="9144000" cy="6810375"/>
          </a:xfrm>
          <a:prstGeom prst="rect">
            <a:avLst/>
          </a:prstGeom>
          <a:noFill/>
          <a:ln w="9525">
            <a:noFill/>
            <a:miter lim="800000"/>
            <a:headEnd/>
            <a:tailEnd/>
          </a:ln>
        </p:spPr>
      </p:pic>
      <p:sp>
        <p:nvSpPr>
          <p:cNvPr id="46082" name="Rectangle 2"/>
          <p:cNvSpPr>
            <a:spLocks noGrp="1" noChangeArrowheads="1"/>
          </p:cNvSpPr>
          <p:nvPr>
            <p:ph type="title"/>
          </p:nvPr>
        </p:nvSpPr>
        <p:spPr>
          <a:xfrm>
            <a:off x="457200" y="0"/>
            <a:ext cx="8229600" cy="1052513"/>
          </a:xfrm>
        </p:spPr>
        <p:txBody>
          <a:bodyPr/>
          <a:lstStyle/>
          <a:p>
            <a:pPr eaLnBrk="1" hangingPunct="1">
              <a:defRPr/>
            </a:pPr>
            <a:r>
              <a:rPr lang="nl-NL" sz="5400" dirty="0" smtClean="0">
                <a:latin typeface="Australian Sunrise" pitchFamily="2" charset="0"/>
              </a:rPr>
              <a:t>The Tabernacle of Moses</a:t>
            </a:r>
          </a:p>
        </p:txBody>
      </p:sp>
      <p:sp>
        <p:nvSpPr>
          <p:cNvPr id="46083" name="Rectangle 3"/>
          <p:cNvSpPr>
            <a:spLocks noGrp="1" noChangeArrowheads="1"/>
          </p:cNvSpPr>
          <p:nvPr>
            <p:ph type="body" idx="1"/>
          </p:nvPr>
        </p:nvSpPr>
        <p:spPr>
          <a:xfrm>
            <a:off x="0" y="2420888"/>
            <a:ext cx="9144000" cy="3529012"/>
          </a:xfrm>
        </p:spPr>
        <p:txBody>
          <a:bodyPr/>
          <a:lstStyle/>
          <a:p>
            <a:pPr eaLnBrk="1" hangingPunct="1">
              <a:defRPr/>
            </a:pPr>
            <a:r>
              <a:rPr lang="nl-NL" sz="2800" b="1" dirty="0" smtClean="0">
                <a:solidFill>
                  <a:schemeClr val="tx2"/>
                </a:solidFill>
                <a:latin typeface="Papyrus" pitchFamily="66" charset="0"/>
              </a:rPr>
              <a:t>G-D wants to dwell among His people!</a:t>
            </a:r>
          </a:p>
          <a:p>
            <a:pPr eaLnBrk="1" hangingPunct="1">
              <a:defRPr/>
            </a:pPr>
            <a:r>
              <a:rPr lang="nl-NL" sz="2800" b="1" dirty="0" smtClean="0">
                <a:solidFill>
                  <a:schemeClr val="tx2"/>
                </a:solidFill>
                <a:latin typeface="Papyrus" pitchFamily="66" charset="0"/>
              </a:rPr>
              <a:t>It’s historical from the </a:t>
            </a:r>
            <a:r>
              <a:rPr lang="nl-NL" sz="2800" b="1" i="1" dirty="0" smtClean="0">
                <a:solidFill>
                  <a:srgbClr val="00FF00"/>
                </a:solidFill>
                <a:latin typeface="Papyrus" pitchFamily="66" charset="0"/>
              </a:rPr>
              <a:t>Book of Exodus</a:t>
            </a:r>
            <a:r>
              <a:rPr lang="nl-NL" sz="2800" b="1" dirty="0" smtClean="0">
                <a:solidFill>
                  <a:schemeClr val="tx2"/>
                </a:solidFill>
                <a:latin typeface="Papyrus" pitchFamily="66" charset="0"/>
              </a:rPr>
              <a:t>.</a:t>
            </a:r>
          </a:p>
          <a:p>
            <a:pPr eaLnBrk="1" hangingPunct="1">
              <a:defRPr/>
            </a:pPr>
            <a:r>
              <a:rPr lang="nl-NL" sz="2800" b="1" dirty="0" smtClean="0">
                <a:solidFill>
                  <a:schemeClr val="tx2"/>
                </a:solidFill>
                <a:latin typeface="Papyrus" pitchFamily="66" charset="0"/>
              </a:rPr>
              <a:t>There are deep “spiritual” insight and pictures inside!</a:t>
            </a:r>
          </a:p>
          <a:p>
            <a:pPr eaLnBrk="1" hangingPunct="1">
              <a:defRPr/>
            </a:pPr>
            <a:r>
              <a:rPr lang="nl-NL" sz="2800" b="1" dirty="0" smtClean="0">
                <a:solidFill>
                  <a:schemeClr val="tx2"/>
                </a:solidFill>
                <a:latin typeface="Papyrus" pitchFamily="66" charset="0"/>
              </a:rPr>
              <a:t>The </a:t>
            </a:r>
            <a:r>
              <a:rPr lang="nl-NL" sz="2800" b="1" u="sng" dirty="0" smtClean="0">
                <a:solidFill>
                  <a:schemeClr val="tx2"/>
                </a:solidFill>
                <a:latin typeface="Papyrus" pitchFamily="66" charset="0"/>
              </a:rPr>
              <a:t>picture</a:t>
            </a:r>
            <a:r>
              <a:rPr lang="nl-NL" sz="2800" b="1" dirty="0" smtClean="0">
                <a:solidFill>
                  <a:schemeClr val="tx2"/>
                </a:solidFill>
                <a:latin typeface="Papyrus" pitchFamily="66" charset="0"/>
              </a:rPr>
              <a:t> of the Tabernacle; and the agony sacrifies of </a:t>
            </a:r>
            <a:r>
              <a:rPr lang="nl-NL" sz="2800" b="1" dirty="0" smtClean="0">
                <a:solidFill>
                  <a:srgbClr val="FF0000"/>
                </a:solidFill>
                <a:latin typeface="Papyrus" pitchFamily="66" charset="0"/>
              </a:rPr>
              <a:t>Yeshua</a:t>
            </a:r>
          </a:p>
          <a:p>
            <a:pPr eaLnBrk="1" hangingPunct="1">
              <a:defRPr/>
            </a:pPr>
            <a:r>
              <a:rPr lang="nl-NL" sz="2800" b="1" dirty="0" smtClean="0">
                <a:solidFill>
                  <a:schemeClr val="tx2"/>
                </a:solidFill>
                <a:latin typeface="Papyrus" pitchFamily="66" charset="0"/>
              </a:rPr>
              <a:t>How you can enter the </a:t>
            </a:r>
            <a:r>
              <a:rPr lang="nl-NL" sz="2800" b="1" dirty="0" smtClean="0">
                <a:solidFill>
                  <a:srgbClr val="F4EE00"/>
                </a:solidFill>
                <a:latin typeface="Papyrus" pitchFamily="66" charset="0"/>
              </a:rPr>
              <a:t>Holy of Holiest </a:t>
            </a:r>
            <a:r>
              <a:rPr lang="nl-NL" sz="2800" b="1" dirty="0" smtClean="0">
                <a:solidFill>
                  <a:schemeClr val="tx2"/>
                </a:solidFill>
                <a:latin typeface="Papyrus" pitchFamily="66" charset="0"/>
              </a:rPr>
              <a:t>and to experience to be </a:t>
            </a:r>
            <a:r>
              <a:rPr lang="nl-NL" sz="2800" b="1" u="sng" dirty="0" smtClean="0">
                <a:solidFill>
                  <a:schemeClr val="tx2"/>
                </a:solidFill>
                <a:latin typeface="Papyrus" pitchFamily="66" charset="0"/>
              </a:rPr>
              <a:t>face to face </a:t>
            </a:r>
            <a:r>
              <a:rPr lang="nl-NL" sz="2800" b="1" dirty="0" smtClean="0">
                <a:solidFill>
                  <a:schemeClr val="tx2"/>
                </a:solidFill>
                <a:latin typeface="Papyrus" pitchFamily="66" charset="0"/>
              </a:rPr>
              <a:t>to the very G-D Himself!</a:t>
            </a:r>
          </a:p>
        </p:txBody>
      </p:sp>
      <p:sp>
        <p:nvSpPr>
          <p:cNvPr id="6" name="Rectangle 13"/>
          <p:cNvSpPr>
            <a:spLocks noChangeArrowheads="1"/>
          </p:cNvSpPr>
          <p:nvPr/>
        </p:nvSpPr>
        <p:spPr bwMode="auto">
          <a:xfrm>
            <a:off x="2771800" y="980728"/>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strVal val="#ppt_w*0.70"/>
                                          </p:val>
                                        </p:tav>
                                        <p:tav tm="100000">
                                          <p:val>
                                            <p:strVal val="#ppt_w"/>
                                          </p:val>
                                        </p:tav>
                                      </p:tavLst>
                                    </p:anim>
                                    <p:anim calcmode="lin" valueType="num">
                                      <p:cBhvr>
                                        <p:cTn id="8" dur="1000" fill="hold"/>
                                        <p:tgtEl>
                                          <p:spTgt spid="46082"/>
                                        </p:tgtEl>
                                        <p:attrNameLst>
                                          <p:attrName>ppt_h</p:attrName>
                                        </p:attrNameLst>
                                      </p:cBhvr>
                                      <p:tavLst>
                                        <p:tav tm="0">
                                          <p:val>
                                            <p:strVal val="#ppt_h"/>
                                          </p:val>
                                        </p:tav>
                                        <p:tav tm="100000">
                                          <p:val>
                                            <p:strVal val="#ppt_h"/>
                                          </p:val>
                                        </p:tav>
                                      </p:tavLst>
                                    </p:anim>
                                    <p:animEffect transition="in" filter="fade">
                                      <p:cBhvr>
                                        <p:cTn id="9" dur="1000"/>
                                        <p:tgtEl>
                                          <p:spTgt spid="46082"/>
                                        </p:tgtEl>
                                      </p:cBhvr>
                                    </p:animEffect>
                                  </p:childTnLst>
                                </p:cTn>
                              </p:par>
                            </p:childTnLst>
                          </p:cTn>
                        </p:par>
                        <p:par>
                          <p:cTn id="10" fill="hold">
                            <p:stCondLst>
                              <p:cond delay="1000"/>
                            </p:stCondLst>
                            <p:childTnLst>
                              <p:par>
                                <p:cTn id="11" presetID="18" presetClass="entr" presetSubtype="6" fill="hold" nodeType="after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Effect transition="in" filter="strips(downRight)">
                                      <p:cBhvr>
                                        <p:cTn id="13" dur="3000"/>
                                        <p:tgtEl>
                                          <p:spTgt spid="46083">
                                            <p:txEl>
                                              <p:pRg st="0" end="0"/>
                                            </p:txEl>
                                          </p:spTgt>
                                        </p:tgtEl>
                                      </p:cBhvr>
                                    </p:animEffect>
                                  </p:childTnLst>
                                </p:cTn>
                              </p:par>
                            </p:childTnLst>
                          </p:cTn>
                        </p:par>
                        <p:par>
                          <p:cTn id="14" fill="hold">
                            <p:stCondLst>
                              <p:cond delay="4000"/>
                            </p:stCondLst>
                            <p:childTnLst>
                              <p:par>
                                <p:cTn id="15" presetID="18" presetClass="entr" presetSubtype="6" fill="hold" nodeType="after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strips(downRight)">
                                      <p:cBhvr>
                                        <p:cTn id="17" dur="3000"/>
                                        <p:tgtEl>
                                          <p:spTgt spid="46083">
                                            <p:txEl>
                                              <p:pRg st="1" end="1"/>
                                            </p:txEl>
                                          </p:spTgt>
                                        </p:tgtEl>
                                      </p:cBhvr>
                                    </p:animEffect>
                                  </p:childTnLst>
                                </p:cTn>
                              </p:par>
                            </p:childTnLst>
                          </p:cTn>
                        </p:par>
                        <p:par>
                          <p:cTn id="18" fill="hold">
                            <p:stCondLst>
                              <p:cond delay="7000"/>
                            </p:stCondLst>
                            <p:childTnLst>
                              <p:par>
                                <p:cTn id="19" presetID="18" presetClass="entr" presetSubtype="6" fill="hold" nodeType="after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strips(downRight)">
                                      <p:cBhvr>
                                        <p:cTn id="21" dur="3000"/>
                                        <p:tgtEl>
                                          <p:spTgt spid="46083">
                                            <p:txEl>
                                              <p:pRg st="2" end="2"/>
                                            </p:txEl>
                                          </p:spTgt>
                                        </p:tgtEl>
                                      </p:cBhvr>
                                    </p:animEffect>
                                  </p:childTnLst>
                                </p:cTn>
                              </p:par>
                            </p:childTnLst>
                          </p:cTn>
                        </p:par>
                        <p:par>
                          <p:cTn id="22" fill="hold">
                            <p:stCondLst>
                              <p:cond delay="10000"/>
                            </p:stCondLst>
                            <p:childTnLst>
                              <p:par>
                                <p:cTn id="23" presetID="18" presetClass="entr" presetSubtype="6" fill="hold" nodeType="after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Effect transition="in" filter="strips(downRight)">
                                      <p:cBhvr>
                                        <p:cTn id="25" dur="3000"/>
                                        <p:tgtEl>
                                          <p:spTgt spid="46083">
                                            <p:txEl>
                                              <p:pRg st="3" end="3"/>
                                            </p:txEl>
                                          </p:spTgt>
                                        </p:tgtEl>
                                      </p:cBhvr>
                                    </p:animEffect>
                                  </p:childTnLst>
                                </p:cTn>
                              </p:par>
                            </p:childTnLst>
                          </p:cTn>
                        </p:par>
                        <p:par>
                          <p:cTn id="26" fill="hold">
                            <p:stCondLst>
                              <p:cond delay="13000"/>
                            </p:stCondLst>
                            <p:childTnLst>
                              <p:par>
                                <p:cTn id="27" presetID="18" presetClass="entr" presetSubtype="6" fill="hold" nodeType="afterEffect">
                                  <p:stCondLst>
                                    <p:cond delay="0"/>
                                  </p:stCondLst>
                                  <p:childTnLst>
                                    <p:set>
                                      <p:cBhvr>
                                        <p:cTn id="28" dur="1" fill="hold">
                                          <p:stCondLst>
                                            <p:cond delay="0"/>
                                          </p:stCondLst>
                                        </p:cTn>
                                        <p:tgtEl>
                                          <p:spTgt spid="46083">
                                            <p:txEl>
                                              <p:pRg st="4" end="4"/>
                                            </p:txEl>
                                          </p:spTgt>
                                        </p:tgtEl>
                                        <p:attrNameLst>
                                          <p:attrName>style.visibility</p:attrName>
                                        </p:attrNameLst>
                                      </p:cBhvr>
                                      <p:to>
                                        <p:strVal val="visible"/>
                                      </p:to>
                                    </p:set>
                                    <p:animEffect transition="in" filter="strips(downRight)">
                                      <p:cBhvr>
                                        <p:cTn id="29" dur="30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0" y="0"/>
            <a:ext cx="7235825" cy="1570038"/>
          </a:xfrm>
          <a:prstGeom prst="rect">
            <a:avLst/>
          </a:prstGeom>
          <a:noFill/>
          <a:ln w="9525">
            <a:noFill/>
            <a:miter lim="800000"/>
            <a:headEnd/>
            <a:tailEnd/>
          </a:ln>
        </p:spPr>
        <p:txBody>
          <a:bodyPr>
            <a:spAutoFit/>
          </a:bodyPr>
          <a:lstStyle/>
          <a:p>
            <a:pPr algn="ctr">
              <a:spcBef>
                <a:spcPct val="50000"/>
              </a:spcBef>
            </a:pPr>
            <a:r>
              <a:rPr lang="nl-NL" sz="2400" b="1" dirty="0">
                <a:solidFill>
                  <a:srgbClr val="FFFF00"/>
                </a:solidFill>
                <a:latin typeface="Australian Sunrise" pitchFamily="2" charset="0"/>
              </a:rPr>
              <a:t>The altimade sacrify of </a:t>
            </a:r>
            <a:r>
              <a:rPr lang="nl-NL" sz="2400" b="1" dirty="0">
                <a:solidFill>
                  <a:srgbClr val="FF0000"/>
                </a:solidFill>
                <a:latin typeface="Australian Sunrise" pitchFamily="2" charset="0"/>
              </a:rPr>
              <a:t>Yeshua Messiah</a:t>
            </a:r>
            <a:r>
              <a:rPr lang="nl-NL" sz="2400" b="1" dirty="0">
                <a:solidFill>
                  <a:srgbClr val="FFFF00"/>
                </a:solidFill>
                <a:latin typeface="Australian Sunrise" pitchFamily="2" charset="0"/>
              </a:rPr>
              <a:t>!</a:t>
            </a:r>
            <a:br>
              <a:rPr lang="nl-NL" sz="2400" b="1" dirty="0">
                <a:solidFill>
                  <a:srgbClr val="FFFF00"/>
                </a:solidFill>
                <a:latin typeface="Australian Sunrise" pitchFamily="2" charset="0"/>
              </a:rPr>
            </a:br>
            <a:r>
              <a:rPr lang="nl-NL" sz="2400" b="1" dirty="0">
                <a:solidFill>
                  <a:srgbClr val="FFFF00"/>
                </a:solidFill>
                <a:latin typeface="Australian Sunrise" pitchFamily="2" charset="0"/>
              </a:rPr>
              <a:t>A place of </a:t>
            </a:r>
            <a:r>
              <a:rPr lang="nl-NL" sz="2400" b="1" u="sng" dirty="0">
                <a:solidFill>
                  <a:srgbClr val="FFFF00"/>
                </a:solidFill>
                <a:effectLst>
                  <a:outerShdw blurRad="38100" dist="38100" dir="2700000" algn="tl">
                    <a:srgbClr val="000000">
                      <a:alpha val="43137"/>
                    </a:srgbClr>
                  </a:outerShdw>
                </a:effectLst>
                <a:latin typeface="Australian Sunrise" pitchFamily="2" charset="0"/>
              </a:rPr>
              <a:t>repentance</a:t>
            </a:r>
            <a:r>
              <a:rPr lang="nl-NL" sz="2400" b="1" dirty="0">
                <a:solidFill>
                  <a:srgbClr val="FFFF00"/>
                </a:solidFill>
                <a:latin typeface="Australian Sunrise" pitchFamily="2" charset="0"/>
              </a:rPr>
              <a:t> </a:t>
            </a:r>
            <a:r>
              <a:rPr lang="nl-NL" sz="2400" b="1" dirty="0" smtClean="0">
                <a:solidFill>
                  <a:srgbClr val="FFFF00"/>
                </a:solidFill>
                <a:latin typeface="Australian Sunrise" pitchFamily="2" charset="0"/>
              </a:rPr>
              <a:t>&amp; </a:t>
            </a:r>
            <a:r>
              <a:rPr lang="nl-NL" sz="2400" b="1" u="sng" dirty="0">
                <a:solidFill>
                  <a:srgbClr val="FFFF00"/>
                </a:solidFill>
                <a:effectLst>
                  <a:outerShdw blurRad="38100" dist="38100" dir="2700000" algn="tl">
                    <a:srgbClr val="000000">
                      <a:alpha val="43137"/>
                    </a:srgbClr>
                  </a:outerShdw>
                </a:effectLst>
                <a:latin typeface="Australian Sunrise" pitchFamily="2" charset="0"/>
              </a:rPr>
              <a:t>reconcilliation</a:t>
            </a:r>
            <a:r>
              <a:rPr lang="nl-NL" sz="2400" b="1" dirty="0">
                <a:solidFill>
                  <a:srgbClr val="FFFF00"/>
                </a:solidFill>
                <a:latin typeface="Australian Sunrise" pitchFamily="2" charset="0"/>
              </a:rPr>
              <a:t>!</a:t>
            </a:r>
            <a:br>
              <a:rPr lang="nl-NL" sz="2400" b="1" dirty="0">
                <a:solidFill>
                  <a:srgbClr val="FFFF00"/>
                </a:solidFill>
                <a:latin typeface="Australian Sunrise" pitchFamily="2" charset="0"/>
              </a:rPr>
            </a:br>
            <a:r>
              <a:rPr lang="en-US" sz="2400" b="1" dirty="0"/>
              <a:t> </a:t>
            </a:r>
            <a:r>
              <a:rPr lang="en-US" sz="2400" b="1" dirty="0">
                <a:solidFill>
                  <a:srgbClr val="FFFF00"/>
                </a:solidFill>
                <a:latin typeface="Australian Sunrise" pitchFamily="2" charset="0"/>
              </a:rPr>
              <a:t>COMING TO THE CROSS of </a:t>
            </a:r>
            <a:r>
              <a:rPr lang="en-US" sz="2400" b="1" dirty="0">
                <a:solidFill>
                  <a:srgbClr val="FF0000"/>
                </a:solidFill>
                <a:latin typeface="Australian Sunrise" pitchFamily="2" charset="0"/>
              </a:rPr>
              <a:t>Yeshua Messiah!</a:t>
            </a:r>
            <a:r>
              <a:rPr lang="en-US" sz="2400" dirty="0"/>
              <a:t/>
            </a:r>
            <a:br>
              <a:rPr lang="en-US" sz="2400" dirty="0"/>
            </a:br>
            <a:r>
              <a:rPr lang="en-US" sz="2400" b="1" dirty="0">
                <a:solidFill>
                  <a:srgbClr val="FFFF00"/>
                </a:solidFill>
                <a:latin typeface="Australian Sunrise" pitchFamily="2" charset="0"/>
              </a:rPr>
              <a:t>Melchisedec = High Priest </a:t>
            </a:r>
            <a:r>
              <a:rPr lang="en-US" b="1" i="1" dirty="0">
                <a:solidFill>
                  <a:srgbClr val="66FF33"/>
                </a:solidFill>
                <a:latin typeface="Australian Sunrise" pitchFamily="2" charset="0"/>
              </a:rPr>
              <a:t>(Hebrews 9:14;,15; 1-5</a:t>
            </a:r>
            <a:r>
              <a:rPr lang="en-US" sz="2400" b="1" i="1" dirty="0">
                <a:solidFill>
                  <a:srgbClr val="66FF33"/>
                </a:solidFill>
                <a:latin typeface="Australian Sunrise" pitchFamily="2" charset="0"/>
              </a:rPr>
              <a:t>)</a:t>
            </a:r>
            <a:endParaRPr lang="nl-NL" sz="2400" b="1" i="1" dirty="0">
              <a:solidFill>
                <a:srgbClr val="66FF33"/>
              </a:solidFill>
              <a:latin typeface="Australian Sunrise" pitchFamily="2" charset="0"/>
            </a:endParaRPr>
          </a:p>
        </p:txBody>
      </p:sp>
      <p:pic>
        <p:nvPicPr>
          <p:cNvPr id="13315" name="Picture 3" descr="LevitesTabernacle1.jpg"/>
          <p:cNvPicPr>
            <a:picLocks noChangeAspect="1"/>
          </p:cNvPicPr>
          <p:nvPr/>
        </p:nvPicPr>
        <p:blipFill>
          <a:blip r:embed="rId2" cstate="print"/>
          <a:srcRect/>
          <a:stretch>
            <a:fillRect/>
          </a:stretch>
        </p:blipFill>
        <p:spPr bwMode="auto">
          <a:xfrm>
            <a:off x="0" y="1484313"/>
            <a:ext cx="9144000" cy="5373687"/>
          </a:xfrm>
          <a:prstGeom prst="rect">
            <a:avLst/>
          </a:prstGeom>
          <a:noFill/>
          <a:ln w="9525">
            <a:noFill/>
            <a:miter lim="800000"/>
            <a:headEnd/>
            <a:tailEnd/>
          </a:ln>
        </p:spPr>
      </p:pic>
      <p:pic>
        <p:nvPicPr>
          <p:cNvPr id="13316" name="Picture 4" descr="JesusArise Cross.jpg"/>
          <p:cNvPicPr>
            <a:picLocks noChangeAspect="1"/>
          </p:cNvPicPr>
          <p:nvPr/>
        </p:nvPicPr>
        <p:blipFill>
          <a:blip r:embed="rId3" cstate="print"/>
          <a:srcRect/>
          <a:stretch>
            <a:fillRect/>
          </a:stretch>
        </p:blipFill>
        <p:spPr bwMode="auto">
          <a:xfrm>
            <a:off x="7239000" y="0"/>
            <a:ext cx="1905000" cy="25717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wipe(down)">
                                      <p:cBhvr>
                                        <p:cTn id="7" dur="580">
                                          <p:stCondLst>
                                            <p:cond delay="0"/>
                                          </p:stCondLst>
                                        </p:cTn>
                                        <p:tgtEl>
                                          <p:spTgt spid="51207"/>
                                        </p:tgtEl>
                                      </p:cBhvr>
                                    </p:animEffect>
                                    <p:anim calcmode="lin" valueType="num">
                                      <p:cBhvr>
                                        <p:cTn id="8" dur="1822" tmFilter="0,0; 0.14,0.36; 0.43,0.73; 0.71,0.91; 1.0,1.0">
                                          <p:stCondLst>
                                            <p:cond delay="0"/>
                                          </p:stCondLst>
                                        </p:cTn>
                                        <p:tgtEl>
                                          <p:spTgt spid="512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07"/>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07"/>
                                        </p:tgtEl>
                                      </p:cBhvr>
                                      <p:to x="100000" y="60000"/>
                                    </p:animScale>
                                    <p:animScale>
                                      <p:cBhvr>
                                        <p:cTn id="14" dur="166" decel="50000">
                                          <p:stCondLst>
                                            <p:cond delay="676"/>
                                          </p:stCondLst>
                                        </p:cTn>
                                        <p:tgtEl>
                                          <p:spTgt spid="51207"/>
                                        </p:tgtEl>
                                      </p:cBhvr>
                                      <p:to x="100000" y="100000"/>
                                    </p:animScale>
                                    <p:animScale>
                                      <p:cBhvr>
                                        <p:cTn id="15" dur="26">
                                          <p:stCondLst>
                                            <p:cond delay="1312"/>
                                          </p:stCondLst>
                                        </p:cTn>
                                        <p:tgtEl>
                                          <p:spTgt spid="51207"/>
                                        </p:tgtEl>
                                      </p:cBhvr>
                                      <p:to x="100000" y="80000"/>
                                    </p:animScale>
                                    <p:animScale>
                                      <p:cBhvr>
                                        <p:cTn id="16" dur="166" decel="50000">
                                          <p:stCondLst>
                                            <p:cond delay="1338"/>
                                          </p:stCondLst>
                                        </p:cTn>
                                        <p:tgtEl>
                                          <p:spTgt spid="51207"/>
                                        </p:tgtEl>
                                      </p:cBhvr>
                                      <p:to x="100000" y="100000"/>
                                    </p:animScale>
                                    <p:animScale>
                                      <p:cBhvr>
                                        <p:cTn id="17" dur="26">
                                          <p:stCondLst>
                                            <p:cond delay="1642"/>
                                          </p:stCondLst>
                                        </p:cTn>
                                        <p:tgtEl>
                                          <p:spTgt spid="51207"/>
                                        </p:tgtEl>
                                      </p:cBhvr>
                                      <p:to x="100000" y="90000"/>
                                    </p:animScale>
                                    <p:animScale>
                                      <p:cBhvr>
                                        <p:cTn id="18" dur="166" decel="50000">
                                          <p:stCondLst>
                                            <p:cond delay="1668"/>
                                          </p:stCondLst>
                                        </p:cTn>
                                        <p:tgtEl>
                                          <p:spTgt spid="51207"/>
                                        </p:tgtEl>
                                      </p:cBhvr>
                                      <p:to x="100000" y="100000"/>
                                    </p:animScale>
                                    <p:animScale>
                                      <p:cBhvr>
                                        <p:cTn id="19" dur="26">
                                          <p:stCondLst>
                                            <p:cond delay="1808"/>
                                          </p:stCondLst>
                                        </p:cTn>
                                        <p:tgtEl>
                                          <p:spTgt spid="51207"/>
                                        </p:tgtEl>
                                      </p:cBhvr>
                                      <p:to x="100000" y="95000"/>
                                    </p:animScale>
                                    <p:animScale>
                                      <p:cBhvr>
                                        <p:cTn id="20" dur="166" decel="50000">
                                          <p:stCondLst>
                                            <p:cond delay="1834"/>
                                          </p:stCondLst>
                                        </p:cTn>
                                        <p:tgtEl>
                                          <p:spTgt spid="512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0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9" name="Text Box 5"/>
          <p:cNvSpPr txBox="1">
            <a:spLocks noChangeArrowheads="1"/>
          </p:cNvSpPr>
          <p:nvPr/>
        </p:nvSpPr>
        <p:spPr bwMode="auto">
          <a:xfrm>
            <a:off x="2411760" y="0"/>
            <a:ext cx="6732240" cy="1938992"/>
          </a:xfrm>
          <a:prstGeom prst="rect">
            <a:avLst/>
          </a:prstGeom>
          <a:noFill/>
          <a:ln w="9525">
            <a:noFill/>
            <a:miter lim="800000"/>
            <a:headEnd/>
            <a:tailEnd/>
          </a:ln>
        </p:spPr>
        <p:txBody>
          <a:bodyPr wrap="square">
            <a:spAutoFit/>
          </a:bodyPr>
          <a:lstStyle/>
          <a:p>
            <a:pPr>
              <a:spcBef>
                <a:spcPct val="50000"/>
              </a:spcBef>
            </a:pPr>
            <a:r>
              <a:rPr lang="nl-NL" sz="4000" b="1" dirty="0">
                <a:solidFill>
                  <a:srgbClr val="808000"/>
                </a:solidFill>
                <a:latin typeface="Australian Sunrise" pitchFamily="2" charset="0"/>
              </a:rPr>
              <a:t>The “Laver of Water” washing “yourself” your hands &amp; </a:t>
            </a:r>
            <a:r>
              <a:rPr lang="nl-NL" sz="4000" b="1" dirty="0" smtClean="0">
                <a:solidFill>
                  <a:srgbClr val="808000"/>
                </a:solidFill>
                <a:latin typeface="Australian Sunrise" pitchFamily="2" charset="0"/>
              </a:rPr>
              <a:t>     feets</a:t>
            </a:r>
            <a:r>
              <a:rPr lang="nl-NL" sz="4000" b="1" dirty="0">
                <a:solidFill>
                  <a:srgbClr val="808000"/>
                </a:solidFill>
                <a:latin typeface="Australian Sunrise" pitchFamily="2" charset="0"/>
              </a:rPr>
              <a:t>.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wipe(down)">
                                      <p:cBhvr>
                                        <p:cTn id="11" dur="580">
                                          <p:stCondLst>
                                            <p:cond delay="0"/>
                                          </p:stCondLst>
                                        </p:cTn>
                                        <p:tgtEl>
                                          <p:spTgt spid="21509"/>
                                        </p:tgtEl>
                                      </p:cBhvr>
                                    </p:animEffect>
                                    <p:anim calcmode="lin" valueType="num">
                                      <p:cBhvr>
                                        <p:cTn id="12" dur="1822" tmFilter="0,0; 0.14,0.36; 0.43,0.73; 0.71,0.91; 1.0,1.0">
                                          <p:stCondLst>
                                            <p:cond delay="0"/>
                                          </p:stCondLst>
                                        </p:cTn>
                                        <p:tgtEl>
                                          <p:spTgt spid="2150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50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50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50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509"/>
                                        </p:tgtEl>
                                        <p:attrNameLst>
                                          <p:attrName>ppt_y</p:attrName>
                                        </p:attrNameLst>
                                      </p:cBhvr>
                                      <p:tavLst>
                                        <p:tav tm="0" fmla="#ppt_y-sin(pi*$)/81">
                                          <p:val>
                                            <p:fltVal val="0"/>
                                          </p:val>
                                        </p:tav>
                                        <p:tav tm="100000">
                                          <p:val>
                                            <p:fltVal val="1"/>
                                          </p:val>
                                        </p:tav>
                                      </p:tavLst>
                                    </p:anim>
                                    <p:animScale>
                                      <p:cBhvr>
                                        <p:cTn id="17" dur="26">
                                          <p:stCondLst>
                                            <p:cond delay="650"/>
                                          </p:stCondLst>
                                        </p:cTn>
                                        <p:tgtEl>
                                          <p:spTgt spid="21509"/>
                                        </p:tgtEl>
                                      </p:cBhvr>
                                      <p:to x="100000" y="60000"/>
                                    </p:animScale>
                                    <p:animScale>
                                      <p:cBhvr>
                                        <p:cTn id="18" dur="166" decel="50000">
                                          <p:stCondLst>
                                            <p:cond delay="676"/>
                                          </p:stCondLst>
                                        </p:cTn>
                                        <p:tgtEl>
                                          <p:spTgt spid="21509"/>
                                        </p:tgtEl>
                                      </p:cBhvr>
                                      <p:to x="100000" y="100000"/>
                                    </p:animScale>
                                    <p:animScale>
                                      <p:cBhvr>
                                        <p:cTn id="19" dur="26">
                                          <p:stCondLst>
                                            <p:cond delay="1312"/>
                                          </p:stCondLst>
                                        </p:cTn>
                                        <p:tgtEl>
                                          <p:spTgt spid="21509"/>
                                        </p:tgtEl>
                                      </p:cBhvr>
                                      <p:to x="100000" y="80000"/>
                                    </p:animScale>
                                    <p:animScale>
                                      <p:cBhvr>
                                        <p:cTn id="20" dur="166" decel="50000">
                                          <p:stCondLst>
                                            <p:cond delay="1338"/>
                                          </p:stCondLst>
                                        </p:cTn>
                                        <p:tgtEl>
                                          <p:spTgt spid="21509"/>
                                        </p:tgtEl>
                                      </p:cBhvr>
                                      <p:to x="100000" y="100000"/>
                                    </p:animScale>
                                    <p:animScale>
                                      <p:cBhvr>
                                        <p:cTn id="21" dur="26">
                                          <p:stCondLst>
                                            <p:cond delay="1642"/>
                                          </p:stCondLst>
                                        </p:cTn>
                                        <p:tgtEl>
                                          <p:spTgt spid="21509"/>
                                        </p:tgtEl>
                                      </p:cBhvr>
                                      <p:to x="100000" y="90000"/>
                                    </p:animScale>
                                    <p:animScale>
                                      <p:cBhvr>
                                        <p:cTn id="22" dur="166" decel="50000">
                                          <p:stCondLst>
                                            <p:cond delay="1668"/>
                                          </p:stCondLst>
                                        </p:cTn>
                                        <p:tgtEl>
                                          <p:spTgt spid="21509"/>
                                        </p:tgtEl>
                                      </p:cBhvr>
                                      <p:to x="100000" y="100000"/>
                                    </p:animScale>
                                    <p:animScale>
                                      <p:cBhvr>
                                        <p:cTn id="23" dur="26">
                                          <p:stCondLst>
                                            <p:cond delay="1808"/>
                                          </p:stCondLst>
                                        </p:cTn>
                                        <p:tgtEl>
                                          <p:spTgt spid="21509"/>
                                        </p:tgtEl>
                                      </p:cBhvr>
                                      <p:to x="100000" y="95000"/>
                                    </p:animScale>
                                    <p:animScale>
                                      <p:cBhvr>
                                        <p:cTn id="24" dur="166" decel="50000">
                                          <p:stCondLst>
                                            <p:cond delay="1834"/>
                                          </p:stCondLst>
                                        </p:cTn>
                                        <p:tgtEl>
                                          <p:spTgt spid="2150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WashBasin7.jpg"/>
          <p:cNvPicPr>
            <a:picLocks noChangeAspect="1"/>
          </p:cNvPicPr>
          <p:nvPr/>
        </p:nvPicPr>
        <p:blipFill>
          <a:blip r:embed="rId2" cstate="print"/>
          <a:srcRect/>
          <a:stretch>
            <a:fillRect/>
          </a:stretch>
        </p:blipFill>
        <p:spPr bwMode="auto">
          <a:xfrm>
            <a:off x="0" y="1385888"/>
            <a:ext cx="9112250" cy="5472112"/>
          </a:xfrm>
          <a:prstGeom prst="rect">
            <a:avLst/>
          </a:prstGeom>
          <a:noFill/>
          <a:ln w="9525">
            <a:noFill/>
            <a:miter lim="800000"/>
            <a:headEnd/>
            <a:tailEnd/>
          </a:ln>
        </p:spPr>
      </p:pic>
      <p:sp>
        <p:nvSpPr>
          <p:cNvPr id="21509" name="Text Box 5"/>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defRPr/>
            </a:pPr>
            <a:r>
              <a:rPr lang="nl-NL" sz="4000" b="1" dirty="0">
                <a:solidFill>
                  <a:schemeClr val="tx2">
                    <a:lumMod val="90000"/>
                  </a:schemeClr>
                </a:solidFill>
                <a:latin typeface="Australian Sunrise" pitchFamily="2" charset="0"/>
              </a:rPr>
              <a:t>Symbolic for cleaning yourself into the “</a:t>
            </a:r>
            <a:r>
              <a:rPr lang="nl-NL" sz="4000" b="1" dirty="0">
                <a:solidFill>
                  <a:srgbClr val="00FF00"/>
                </a:solidFill>
                <a:latin typeface="Australian Sunrise" pitchFamily="2" charset="0"/>
              </a:rPr>
              <a:t>Word</a:t>
            </a:r>
            <a:r>
              <a:rPr lang="nl-NL" sz="4000" b="1" dirty="0">
                <a:solidFill>
                  <a:schemeClr val="tx2">
                    <a:lumMod val="90000"/>
                  </a:schemeClr>
                </a:solidFill>
                <a:latin typeface="Australian Sunrise" pitchFamily="2" charset="0"/>
              </a:rPr>
              <a:t>” of G-D!</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down)">
                                      <p:cBhvr>
                                        <p:cTn id="7" dur="580">
                                          <p:stCondLst>
                                            <p:cond delay="0"/>
                                          </p:stCondLst>
                                        </p:cTn>
                                        <p:tgtEl>
                                          <p:spTgt spid="21509"/>
                                        </p:tgtEl>
                                      </p:cBhvr>
                                    </p:animEffect>
                                    <p:anim calcmode="lin" valueType="num">
                                      <p:cBhvr>
                                        <p:cTn id="8" dur="1822" tmFilter="0,0; 0.14,0.36; 0.43,0.73; 0.71,0.91; 1.0,1.0">
                                          <p:stCondLst>
                                            <p:cond delay="0"/>
                                          </p:stCondLst>
                                        </p:cTn>
                                        <p:tgtEl>
                                          <p:spTgt spid="2150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9"/>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9"/>
                                        </p:tgtEl>
                                      </p:cBhvr>
                                      <p:to x="100000" y="60000"/>
                                    </p:animScale>
                                    <p:animScale>
                                      <p:cBhvr>
                                        <p:cTn id="14" dur="166" decel="50000">
                                          <p:stCondLst>
                                            <p:cond delay="676"/>
                                          </p:stCondLst>
                                        </p:cTn>
                                        <p:tgtEl>
                                          <p:spTgt spid="21509"/>
                                        </p:tgtEl>
                                      </p:cBhvr>
                                      <p:to x="100000" y="100000"/>
                                    </p:animScale>
                                    <p:animScale>
                                      <p:cBhvr>
                                        <p:cTn id="15" dur="26">
                                          <p:stCondLst>
                                            <p:cond delay="1312"/>
                                          </p:stCondLst>
                                        </p:cTn>
                                        <p:tgtEl>
                                          <p:spTgt spid="21509"/>
                                        </p:tgtEl>
                                      </p:cBhvr>
                                      <p:to x="100000" y="80000"/>
                                    </p:animScale>
                                    <p:animScale>
                                      <p:cBhvr>
                                        <p:cTn id="16" dur="166" decel="50000">
                                          <p:stCondLst>
                                            <p:cond delay="1338"/>
                                          </p:stCondLst>
                                        </p:cTn>
                                        <p:tgtEl>
                                          <p:spTgt spid="21509"/>
                                        </p:tgtEl>
                                      </p:cBhvr>
                                      <p:to x="100000" y="100000"/>
                                    </p:animScale>
                                    <p:animScale>
                                      <p:cBhvr>
                                        <p:cTn id="17" dur="26">
                                          <p:stCondLst>
                                            <p:cond delay="1642"/>
                                          </p:stCondLst>
                                        </p:cTn>
                                        <p:tgtEl>
                                          <p:spTgt spid="21509"/>
                                        </p:tgtEl>
                                      </p:cBhvr>
                                      <p:to x="100000" y="90000"/>
                                    </p:animScale>
                                    <p:animScale>
                                      <p:cBhvr>
                                        <p:cTn id="18" dur="166" decel="50000">
                                          <p:stCondLst>
                                            <p:cond delay="1668"/>
                                          </p:stCondLst>
                                        </p:cTn>
                                        <p:tgtEl>
                                          <p:spTgt spid="21509"/>
                                        </p:tgtEl>
                                      </p:cBhvr>
                                      <p:to x="100000" y="100000"/>
                                    </p:animScale>
                                    <p:animScale>
                                      <p:cBhvr>
                                        <p:cTn id="19" dur="26">
                                          <p:stCondLst>
                                            <p:cond delay="1808"/>
                                          </p:stCondLst>
                                        </p:cTn>
                                        <p:tgtEl>
                                          <p:spTgt spid="21509"/>
                                        </p:tgtEl>
                                      </p:cBhvr>
                                      <p:to x="100000" y="95000"/>
                                    </p:animScale>
                                    <p:animScale>
                                      <p:cBhvr>
                                        <p:cTn id="20" dur="166" decel="50000">
                                          <p:stCondLst>
                                            <p:cond delay="1834"/>
                                          </p:stCondLst>
                                        </p:cTn>
                                        <p:tgtEl>
                                          <p:spTgt spid="2150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5taissons"/>
          <p:cNvPicPr>
            <a:picLocks noChangeAspect="1" noChangeArrowheads="1"/>
          </p:cNvPicPr>
          <p:nvPr/>
        </p:nvPicPr>
        <p:blipFill>
          <a:blip r:embed="rId2" cstate="print"/>
          <a:srcRect/>
          <a:stretch>
            <a:fillRect/>
          </a:stretch>
        </p:blipFill>
        <p:spPr bwMode="auto">
          <a:xfrm>
            <a:off x="0" y="0"/>
            <a:ext cx="9144000" cy="6381328"/>
          </a:xfrm>
          <a:prstGeom prst="rect">
            <a:avLst/>
          </a:prstGeom>
          <a:noFill/>
          <a:ln w="9525">
            <a:noFill/>
            <a:miter lim="800000"/>
            <a:headEnd/>
            <a:tailEnd/>
          </a:ln>
        </p:spPr>
      </p:pic>
      <p:sp>
        <p:nvSpPr>
          <p:cNvPr id="54277" name="Text Box 5"/>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spcBef>
                <a:spcPct val="50000"/>
              </a:spcBef>
            </a:pPr>
            <a:r>
              <a:rPr lang="nl-NL" sz="3200" b="1" dirty="0">
                <a:solidFill>
                  <a:srgbClr val="FFFF00"/>
                </a:solidFill>
                <a:latin typeface="Australian Sunrise" pitchFamily="2" charset="0"/>
              </a:rPr>
              <a:t>The tent of meeting “Face ot face with G-D”!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500"/>
                                        <p:tgtEl>
                                          <p:spTgt spid="5427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wipe(down)">
                                      <p:cBhvr>
                                        <p:cTn id="11" dur="580">
                                          <p:stCondLst>
                                            <p:cond delay="0"/>
                                          </p:stCondLst>
                                        </p:cTn>
                                        <p:tgtEl>
                                          <p:spTgt spid="54277"/>
                                        </p:tgtEl>
                                      </p:cBhvr>
                                    </p:animEffect>
                                    <p:anim calcmode="lin" valueType="num">
                                      <p:cBhvr>
                                        <p:cTn id="12" dur="1822" tmFilter="0,0; 0.14,0.36; 0.43,0.73; 0.71,0.91; 1.0,1.0">
                                          <p:stCondLst>
                                            <p:cond delay="0"/>
                                          </p:stCondLst>
                                        </p:cTn>
                                        <p:tgtEl>
                                          <p:spTgt spid="5427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427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427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427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4277"/>
                                        </p:tgtEl>
                                        <p:attrNameLst>
                                          <p:attrName>ppt_y</p:attrName>
                                        </p:attrNameLst>
                                      </p:cBhvr>
                                      <p:tavLst>
                                        <p:tav tm="0" fmla="#ppt_y-sin(pi*$)/81">
                                          <p:val>
                                            <p:fltVal val="0"/>
                                          </p:val>
                                        </p:tav>
                                        <p:tav tm="100000">
                                          <p:val>
                                            <p:fltVal val="1"/>
                                          </p:val>
                                        </p:tav>
                                      </p:tavLst>
                                    </p:anim>
                                    <p:animScale>
                                      <p:cBhvr>
                                        <p:cTn id="17" dur="26">
                                          <p:stCondLst>
                                            <p:cond delay="650"/>
                                          </p:stCondLst>
                                        </p:cTn>
                                        <p:tgtEl>
                                          <p:spTgt spid="54277"/>
                                        </p:tgtEl>
                                      </p:cBhvr>
                                      <p:to x="100000" y="60000"/>
                                    </p:animScale>
                                    <p:animScale>
                                      <p:cBhvr>
                                        <p:cTn id="18" dur="166" decel="50000">
                                          <p:stCondLst>
                                            <p:cond delay="676"/>
                                          </p:stCondLst>
                                        </p:cTn>
                                        <p:tgtEl>
                                          <p:spTgt spid="54277"/>
                                        </p:tgtEl>
                                      </p:cBhvr>
                                      <p:to x="100000" y="100000"/>
                                    </p:animScale>
                                    <p:animScale>
                                      <p:cBhvr>
                                        <p:cTn id="19" dur="26">
                                          <p:stCondLst>
                                            <p:cond delay="1312"/>
                                          </p:stCondLst>
                                        </p:cTn>
                                        <p:tgtEl>
                                          <p:spTgt spid="54277"/>
                                        </p:tgtEl>
                                      </p:cBhvr>
                                      <p:to x="100000" y="80000"/>
                                    </p:animScale>
                                    <p:animScale>
                                      <p:cBhvr>
                                        <p:cTn id="20" dur="166" decel="50000">
                                          <p:stCondLst>
                                            <p:cond delay="1338"/>
                                          </p:stCondLst>
                                        </p:cTn>
                                        <p:tgtEl>
                                          <p:spTgt spid="54277"/>
                                        </p:tgtEl>
                                      </p:cBhvr>
                                      <p:to x="100000" y="100000"/>
                                    </p:animScale>
                                    <p:animScale>
                                      <p:cBhvr>
                                        <p:cTn id="21" dur="26">
                                          <p:stCondLst>
                                            <p:cond delay="1642"/>
                                          </p:stCondLst>
                                        </p:cTn>
                                        <p:tgtEl>
                                          <p:spTgt spid="54277"/>
                                        </p:tgtEl>
                                      </p:cBhvr>
                                      <p:to x="100000" y="90000"/>
                                    </p:animScale>
                                    <p:animScale>
                                      <p:cBhvr>
                                        <p:cTn id="22" dur="166" decel="50000">
                                          <p:stCondLst>
                                            <p:cond delay="1668"/>
                                          </p:stCondLst>
                                        </p:cTn>
                                        <p:tgtEl>
                                          <p:spTgt spid="54277"/>
                                        </p:tgtEl>
                                      </p:cBhvr>
                                      <p:to x="100000" y="100000"/>
                                    </p:animScale>
                                    <p:animScale>
                                      <p:cBhvr>
                                        <p:cTn id="23" dur="26">
                                          <p:stCondLst>
                                            <p:cond delay="1808"/>
                                          </p:stCondLst>
                                        </p:cTn>
                                        <p:tgtEl>
                                          <p:spTgt spid="54277"/>
                                        </p:tgtEl>
                                      </p:cBhvr>
                                      <p:to x="100000" y="95000"/>
                                    </p:animScale>
                                    <p:animScale>
                                      <p:cBhvr>
                                        <p:cTn id="24" dur="166" decel="50000">
                                          <p:stCondLst>
                                            <p:cond delay="1834"/>
                                          </p:stCondLst>
                                        </p:cTn>
                                        <p:tgtEl>
                                          <p:spTgt spid="542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0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7" name="Text Box 5"/>
          <p:cNvSpPr txBox="1">
            <a:spLocks noChangeArrowheads="1"/>
          </p:cNvSpPr>
          <p:nvPr/>
        </p:nvSpPr>
        <p:spPr bwMode="auto">
          <a:xfrm>
            <a:off x="0" y="0"/>
            <a:ext cx="4968875" cy="1323975"/>
          </a:xfrm>
          <a:prstGeom prst="rect">
            <a:avLst/>
          </a:prstGeom>
          <a:noFill/>
          <a:ln w="9525">
            <a:noFill/>
            <a:miter lim="800000"/>
            <a:headEnd/>
            <a:tailEnd/>
          </a:ln>
        </p:spPr>
        <p:txBody>
          <a:bodyPr>
            <a:spAutoFit/>
          </a:bodyPr>
          <a:lstStyle/>
          <a:p>
            <a:pPr algn="ctr">
              <a:spcBef>
                <a:spcPct val="50000"/>
              </a:spcBef>
            </a:pPr>
            <a:r>
              <a:rPr lang="nl-NL" sz="4000" b="1">
                <a:solidFill>
                  <a:srgbClr val="808000"/>
                </a:solidFill>
                <a:latin typeface="Australian Sunrise" pitchFamily="2" charset="0"/>
              </a:rPr>
              <a:t>It was wood overlayed with gold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ssolve">
                                      <p:cBhvr>
                                        <p:cTn id="7" dur="500"/>
                                        <p:tgtEl>
                                          <p:spTgt spid="2355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wipe(down)">
                                      <p:cBhvr>
                                        <p:cTn id="11" dur="580">
                                          <p:stCondLst>
                                            <p:cond delay="0"/>
                                          </p:stCondLst>
                                        </p:cTn>
                                        <p:tgtEl>
                                          <p:spTgt spid="23557"/>
                                        </p:tgtEl>
                                      </p:cBhvr>
                                    </p:animEffect>
                                    <p:anim calcmode="lin" valueType="num">
                                      <p:cBhvr>
                                        <p:cTn id="12" dur="1822" tmFilter="0,0; 0.14,0.36; 0.43,0.73; 0.71,0.91; 1.0,1.0">
                                          <p:stCondLst>
                                            <p:cond delay="0"/>
                                          </p:stCondLst>
                                        </p:cTn>
                                        <p:tgtEl>
                                          <p:spTgt spid="2355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355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355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355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3557"/>
                                        </p:tgtEl>
                                        <p:attrNameLst>
                                          <p:attrName>ppt_y</p:attrName>
                                        </p:attrNameLst>
                                      </p:cBhvr>
                                      <p:tavLst>
                                        <p:tav tm="0" fmla="#ppt_y-sin(pi*$)/81">
                                          <p:val>
                                            <p:fltVal val="0"/>
                                          </p:val>
                                        </p:tav>
                                        <p:tav tm="100000">
                                          <p:val>
                                            <p:fltVal val="1"/>
                                          </p:val>
                                        </p:tav>
                                      </p:tavLst>
                                    </p:anim>
                                    <p:animScale>
                                      <p:cBhvr>
                                        <p:cTn id="17" dur="26">
                                          <p:stCondLst>
                                            <p:cond delay="650"/>
                                          </p:stCondLst>
                                        </p:cTn>
                                        <p:tgtEl>
                                          <p:spTgt spid="23557"/>
                                        </p:tgtEl>
                                      </p:cBhvr>
                                      <p:to x="100000" y="60000"/>
                                    </p:animScale>
                                    <p:animScale>
                                      <p:cBhvr>
                                        <p:cTn id="18" dur="166" decel="50000">
                                          <p:stCondLst>
                                            <p:cond delay="676"/>
                                          </p:stCondLst>
                                        </p:cTn>
                                        <p:tgtEl>
                                          <p:spTgt spid="23557"/>
                                        </p:tgtEl>
                                      </p:cBhvr>
                                      <p:to x="100000" y="100000"/>
                                    </p:animScale>
                                    <p:animScale>
                                      <p:cBhvr>
                                        <p:cTn id="19" dur="26">
                                          <p:stCondLst>
                                            <p:cond delay="1312"/>
                                          </p:stCondLst>
                                        </p:cTn>
                                        <p:tgtEl>
                                          <p:spTgt spid="23557"/>
                                        </p:tgtEl>
                                      </p:cBhvr>
                                      <p:to x="100000" y="80000"/>
                                    </p:animScale>
                                    <p:animScale>
                                      <p:cBhvr>
                                        <p:cTn id="20" dur="166" decel="50000">
                                          <p:stCondLst>
                                            <p:cond delay="1338"/>
                                          </p:stCondLst>
                                        </p:cTn>
                                        <p:tgtEl>
                                          <p:spTgt spid="23557"/>
                                        </p:tgtEl>
                                      </p:cBhvr>
                                      <p:to x="100000" y="100000"/>
                                    </p:animScale>
                                    <p:animScale>
                                      <p:cBhvr>
                                        <p:cTn id="21" dur="26">
                                          <p:stCondLst>
                                            <p:cond delay="1642"/>
                                          </p:stCondLst>
                                        </p:cTn>
                                        <p:tgtEl>
                                          <p:spTgt spid="23557"/>
                                        </p:tgtEl>
                                      </p:cBhvr>
                                      <p:to x="100000" y="90000"/>
                                    </p:animScale>
                                    <p:animScale>
                                      <p:cBhvr>
                                        <p:cTn id="22" dur="166" decel="50000">
                                          <p:stCondLst>
                                            <p:cond delay="1668"/>
                                          </p:stCondLst>
                                        </p:cTn>
                                        <p:tgtEl>
                                          <p:spTgt spid="23557"/>
                                        </p:tgtEl>
                                      </p:cBhvr>
                                      <p:to x="100000" y="100000"/>
                                    </p:animScale>
                                    <p:animScale>
                                      <p:cBhvr>
                                        <p:cTn id="23" dur="26">
                                          <p:stCondLst>
                                            <p:cond delay="1808"/>
                                          </p:stCondLst>
                                        </p:cTn>
                                        <p:tgtEl>
                                          <p:spTgt spid="23557"/>
                                        </p:tgtEl>
                                      </p:cBhvr>
                                      <p:to x="100000" y="95000"/>
                                    </p:animScale>
                                    <p:animScale>
                                      <p:cBhvr>
                                        <p:cTn id="24" dur="166" decel="50000">
                                          <p:stCondLst>
                                            <p:cond delay="1834"/>
                                          </p:stCondLst>
                                        </p:cTn>
                                        <p:tgtEl>
                                          <p:spTgt spid="235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0" y="4327525"/>
            <a:ext cx="9144000" cy="2530475"/>
          </a:xfrm>
          <a:prstGeom prst="rect">
            <a:avLst/>
          </a:prstGeom>
          <a:noFill/>
          <a:ln w="9525">
            <a:noFill/>
            <a:miter lim="800000"/>
            <a:headEnd/>
            <a:tailEnd/>
          </a:ln>
        </p:spPr>
        <p:txBody>
          <a:bodyPr>
            <a:spAutoFit/>
          </a:bodyPr>
          <a:lstStyle/>
          <a:p>
            <a:pPr algn="ctr">
              <a:spcBef>
                <a:spcPct val="50000"/>
              </a:spcBef>
            </a:pPr>
            <a:r>
              <a:rPr lang="nl-NL" sz="4000" b="1">
                <a:solidFill>
                  <a:schemeClr val="accent1"/>
                </a:solidFill>
              </a:rPr>
              <a:t>De planken stonden op een zilveren fundament. Onze grondslag is dat we gekocht en betaald zijn door Jezus!</a:t>
            </a:r>
          </a:p>
        </p:txBody>
      </p:sp>
      <p:pic>
        <p:nvPicPr>
          <p:cNvPr id="18435" name="Picture 3" descr="tabernacle_image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6" name="Tekstvak 6"/>
          <p:cNvSpPr txBox="1">
            <a:spLocks noChangeArrowheads="1"/>
          </p:cNvSpPr>
          <p:nvPr/>
        </p:nvSpPr>
        <p:spPr bwMode="auto">
          <a:xfrm>
            <a:off x="357188" y="642938"/>
            <a:ext cx="8286750" cy="954087"/>
          </a:xfrm>
          <a:prstGeom prst="rect">
            <a:avLst/>
          </a:prstGeom>
          <a:noFill/>
          <a:ln w="9525">
            <a:noFill/>
            <a:miter lim="800000"/>
            <a:headEnd/>
            <a:tailEnd/>
          </a:ln>
        </p:spPr>
        <p:txBody>
          <a:bodyPr>
            <a:spAutoFit/>
          </a:bodyPr>
          <a:lstStyle/>
          <a:p>
            <a:pPr algn="ctr"/>
            <a:r>
              <a:rPr lang="nl-BE" sz="2800" b="1">
                <a:solidFill>
                  <a:srgbClr val="FFFF00"/>
                </a:solidFill>
              </a:rPr>
              <a:t>  </a:t>
            </a:r>
            <a:r>
              <a:rPr lang="nl-BE" sz="2800" b="1">
                <a:solidFill>
                  <a:srgbClr val="FFFF00"/>
                </a:solidFill>
                <a:latin typeface="Australian Sunrise" pitchFamily="2" charset="0"/>
              </a:rPr>
              <a:t>The wooden pales were overlayed with pure gold; the feets were from silver!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wipe(down)">
                                      <p:cBhvr>
                                        <p:cTn id="7" dur="580">
                                          <p:stCondLst>
                                            <p:cond delay="0"/>
                                          </p:stCondLst>
                                        </p:cTn>
                                        <p:tgtEl>
                                          <p:spTgt spid="58373"/>
                                        </p:tgtEl>
                                      </p:cBhvr>
                                    </p:animEffect>
                                    <p:anim calcmode="lin" valueType="num">
                                      <p:cBhvr>
                                        <p:cTn id="8" dur="1822" tmFilter="0,0; 0.14,0.36; 0.43,0.73; 0.71,0.91; 1.0,1.0">
                                          <p:stCondLst>
                                            <p:cond delay="0"/>
                                          </p:stCondLst>
                                        </p:cTn>
                                        <p:tgtEl>
                                          <p:spTgt spid="583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73"/>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73"/>
                                        </p:tgtEl>
                                      </p:cBhvr>
                                      <p:to x="100000" y="60000"/>
                                    </p:animScale>
                                    <p:animScale>
                                      <p:cBhvr>
                                        <p:cTn id="14" dur="166" decel="50000">
                                          <p:stCondLst>
                                            <p:cond delay="676"/>
                                          </p:stCondLst>
                                        </p:cTn>
                                        <p:tgtEl>
                                          <p:spTgt spid="58373"/>
                                        </p:tgtEl>
                                      </p:cBhvr>
                                      <p:to x="100000" y="100000"/>
                                    </p:animScale>
                                    <p:animScale>
                                      <p:cBhvr>
                                        <p:cTn id="15" dur="26">
                                          <p:stCondLst>
                                            <p:cond delay="1312"/>
                                          </p:stCondLst>
                                        </p:cTn>
                                        <p:tgtEl>
                                          <p:spTgt spid="58373"/>
                                        </p:tgtEl>
                                      </p:cBhvr>
                                      <p:to x="100000" y="80000"/>
                                    </p:animScale>
                                    <p:animScale>
                                      <p:cBhvr>
                                        <p:cTn id="16" dur="166" decel="50000">
                                          <p:stCondLst>
                                            <p:cond delay="1338"/>
                                          </p:stCondLst>
                                        </p:cTn>
                                        <p:tgtEl>
                                          <p:spTgt spid="58373"/>
                                        </p:tgtEl>
                                      </p:cBhvr>
                                      <p:to x="100000" y="100000"/>
                                    </p:animScale>
                                    <p:animScale>
                                      <p:cBhvr>
                                        <p:cTn id="17" dur="26">
                                          <p:stCondLst>
                                            <p:cond delay="1642"/>
                                          </p:stCondLst>
                                        </p:cTn>
                                        <p:tgtEl>
                                          <p:spTgt spid="58373"/>
                                        </p:tgtEl>
                                      </p:cBhvr>
                                      <p:to x="100000" y="90000"/>
                                    </p:animScale>
                                    <p:animScale>
                                      <p:cBhvr>
                                        <p:cTn id="18" dur="166" decel="50000">
                                          <p:stCondLst>
                                            <p:cond delay="1668"/>
                                          </p:stCondLst>
                                        </p:cTn>
                                        <p:tgtEl>
                                          <p:spTgt spid="58373"/>
                                        </p:tgtEl>
                                      </p:cBhvr>
                                      <p:to x="100000" y="100000"/>
                                    </p:animScale>
                                    <p:animScale>
                                      <p:cBhvr>
                                        <p:cTn id="19" dur="26">
                                          <p:stCondLst>
                                            <p:cond delay="1808"/>
                                          </p:stCondLst>
                                        </p:cTn>
                                        <p:tgtEl>
                                          <p:spTgt spid="58373"/>
                                        </p:tgtEl>
                                      </p:cBhvr>
                                      <p:to x="100000" y="95000"/>
                                    </p:animScale>
                                    <p:animScale>
                                      <p:cBhvr>
                                        <p:cTn id="20" dur="166" decel="50000">
                                          <p:stCondLst>
                                            <p:cond delay="1834"/>
                                          </p:stCondLst>
                                        </p:cTn>
                                        <p:tgtEl>
                                          <p:spTgt spid="583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5structur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6325" name="Text Box 5"/>
          <p:cNvSpPr txBox="1">
            <a:spLocks noChangeArrowheads="1"/>
          </p:cNvSpPr>
          <p:nvPr/>
        </p:nvSpPr>
        <p:spPr bwMode="auto">
          <a:xfrm>
            <a:off x="0" y="0"/>
            <a:ext cx="8027988" cy="1323975"/>
          </a:xfrm>
          <a:prstGeom prst="rect">
            <a:avLst/>
          </a:prstGeom>
          <a:noFill/>
          <a:ln w="9525">
            <a:noFill/>
            <a:miter lim="800000"/>
            <a:headEnd/>
            <a:tailEnd/>
          </a:ln>
        </p:spPr>
        <p:txBody>
          <a:bodyPr>
            <a:spAutoFit/>
          </a:bodyPr>
          <a:lstStyle/>
          <a:p>
            <a:pPr algn="ctr">
              <a:spcBef>
                <a:spcPct val="50000"/>
              </a:spcBef>
            </a:pPr>
            <a:r>
              <a:rPr lang="nl-NL" sz="4000" b="1">
                <a:solidFill>
                  <a:srgbClr val="FFFF00"/>
                </a:solidFill>
                <a:latin typeface="Australian Sunrise" pitchFamily="2" charset="0"/>
              </a:rPr>
              <a:t>Together they formed the Tabernacle of G-D!</a:t>
            </a:r>
          </a:p>
        </p:txBody>
      </p:sp>
      <p:sp>
        <p:nvSpPr>
          <p:cNvPr id="4" name="Rectangle 3"/>
          <p:cNvSpPr/>
          <p:nvPr/>
        </p:nvSpPr>
        <p:spPr>
          <a:xfrm>
            <a:off x="7380312" y="4005064"/>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Rectangle 4"/>
          <p:cNvSpPr/>
          <p:nvPr/>
        </p:nvSpPr>
        <p:spPr>
          <a:xfrm>
            <a:off x="1475656" y="1412776"/>
            <a:ext cx="1224136"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tangle 5"/>
          <p:cNvSpPr/>
          <p:nvPr/>
        </p:nvSpPr>
        <p:spPr>
          <a:xfrm>
            <a:off x="6876256" y="548680"/>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West</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Rectangle 6"/>
          <p:cNvSpPr/>
          <p:nvPr/>
        </p:nvSpPr>
        <p:spPr>
          <a:xfrm>
            <a:off x="755576" y="5877272"/>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East</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6325"/>
                                        </p:tgtEl>
                                        <p:attrNameLst>
                                          <p:attrName>style.visibility</p:attrName>
                                        </p:attrNameLst>
                                      </p:cBhvr>
                                      <p:to>
                                        <p:strVal val="visible"/>
                                      </p:to>
                                    </p:set>
                                    <p:animEffect transition="in" filter="wipe(down)">
                                      <p:cBhvr>
                                        <p:cTn id="11" dur="580">
                                          <p:stCondLst>
                                            <p:cond delay="0"/>
                                          </p:stCondLst>
                                        </p:cTn>
                                        <p:tgtEl>
                                          <p:spTgt spid="56325"/>
                                        </p:tgtEl>
                                      </p:cBhvr>
                                    </p:animEffect>
                                    <p:anim calcmode="lin" valueType="num">
                                      <p:cBhvr>
                                        <p:cTn id="12" dur="1822" tmFilter="0,0; 0.14,0.36; 0.43,0.73; 0.71,0.91; 1.0,1.0">
                                          <p:stCondLst>
                                            <p:cond delay="0"/>
                                          </p:stCondLst>
                                        </p:cTn>
                                        <p:tgtEl>
                                          <p:spTgt spid="5632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632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632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632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6325"/>
                                        </p:tgtEl>
                                        <p:attrNameLst>
                                          <p:attrName>ppt_y</p:attrName>
                                        </p:attrNameLst>
                                      </p:cBhvr>
                                      <p:tavLst>
                                        <p:tav tm="0" fmla="#ppt_y-sin(pi*$)/81">
                                          <p:val>
                                            <p:fltVal val="0"/>
                                          </p:val>
                                        </p:tav>
                                        <p:tav tm="100000">
                                          <p:val>
                                            <p:fltVal val="1"/>
                                          </p:val>
                                        </p:tav>
                                      </p:tavLst>
                                    </p:anim>
                                    <p:animScale>
                                      <p:cBhvr>
                                        <p:cTn id="17" dur="26">
                                          <p:stCondLst>
                                            <p:cond delay="650"/>
                                          </p:stCondLst>
                                        </p:cTn>
                                        <p:tgtEl>
                                          <p:spTgt spid="56325"/>
                                        </p:tgtEl>
                                      </p:cBhvr>
                                      <p:to x="100000" y="60000"/>
                                    </p:animScale>
                                    <p:animScale>
                                      <p:cBhvr>
                                        <p:cTn id="18" dur="166" decel="50000">
                                          <p:stCondLst>
                                            <p:cond delay="676"/>
                                          </p:stCondLst>
                                        </p:cTn>
                                        <p:tgtEl>
                                          <p:spTgt spid="56325"/>
                                        </p:tgtEl>
                                      </p:cBhvr>
                                      <p:to x="100000" y="100000"/>
                                    </p:animScale>
                                    <p:animScale>
                                      <p:cBhvr>
                                        <p:cTn id="19" dur="26">
                                          <p:stCondLst>
                                            <p:cond delay="1312"/>
                                          </p:stCondLst>
                                        </p:cTn>
                                        <p:tgtEl>
                                          <p:spTgt spid="56325"/>
                                        </p:tgtEl>
                                      </p:cBhvr>
                                      <p:to x="100000" y="80000"/>
                                    </p:animScale>
                                    <p:animScale>
                                      <p:cBhvr>
                                        <p:cTn id="20" dur="166" decel="50000">
                                          <p:stCondLst>
                                            <p:cond delay="1338"/>
                                          </p:stCondLst>
                                        </p:cTn>
                                        <p:tgtEl>
                                          <p:spTgt spid="56325"/>
                                        </p:tgtEl>
                                      </p:cBhvr>
                                      <p:to x="100000" y="100000"/>
                                    </p:animScale>
                                    <p:animScale>
                                      <p:cBhvr>
                                        <p:cTn id="21" dur="26">
                                          <p:stCondLst>
                                            <p:cond delay="1642"/>
                                          </p:stCondLst>
                                        </p:cTn>
                                        <p:tgtEl>
                                          <p:spTgt spid="56325"/>
                                        </p:tgtEl>
                                      </p:cBhvr>
                                      <p:to x="100000" y="90000"/>
                                    </p:animScale>
                                    <p:animScale>
                                      <p:cBhvr>
                                        <p:cTn id="22" dur="166" decel="50000">
                                          <p:stCondLst>
                                            <p:cond delay="1668"/>
                                          </p:stCondLst>
                                        </p:cTn>
                                        <p:tgtEl>
                                          <p:spTgt spid="56325"/>
                                        </p:tgtEl>
                                      </p:cBhvr>
                                      <p:to x="100000" y="100000"/>
                                    </p:animScale>
                                    <p:animScale>
                                      <p:cBhvr>
                                        <p:cTn id="23" dur="26">
                                          <p:stCondLst>
                                            <p:cond delay="1808"/>
                                          </p:stCondLst>
                                        </p:cTn>
                                        <p:tgtEl>
                                          <p:spTgt spid="56325"/>
                                        </p:tgtEl>
                                      </p:cBhvr>
                                      <p:to x="100000" y="95000"/>
                                    </p:animScale>
                                    <p:animScale>
                                      <p:cBhvr>
                                        <p:cTn id="24" dur="166" decel="50000">
                                          <p:stCondLst>
                                            <p:cond delay="1834"/>
                                          </p:stCondLst>
                                        </p:cTn>
                                        <p:tgtEl>
                                          <p:spTgt spid="563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2BkGr.jpg"/>
          <p:cNvPicPr>
            <a:picLocks noChangeAspect="1"/>
          </p:cNvPicPr>
          <p:nvPr/>
        </p:nvPicPr>
        <p:blipFill>
          <a:blip r:embed="rId2" cstate="print"/>
          <a:stretch>
            <a:fillRect/>
          </a:stretch>
        </p:blipFill>
        <p:spPr>
          <a:xfrm>
            <a:off x="0" y="0"/>
            <a:ext cx="9143999" cy="6858000"/>
          </a:xfrm>
          <a:prstGeom prst="rect">
            <a:avLst/>
          </a:prstGeom>
        </p:spPr>
      </p:pic>
      <p:sp>
        <p:nvSpPr>
          <p:cNvPr id="27653" name="Text Box 5"/>
          <p:cNvSpPr txBox="1">
            <a:spLocks noChangeArrowheads="1"/>
          </p:cNvSpPr>
          <p:nvPr/>
        </p:nvSpPr>
        <p:spPr bwMode="auto">
          <a:xfrm>
            <a:off x="-396552" y="3356992"/>
            <a:ext cx="4824536" cy="2554545"/>
          </a:xfrm>
          <a:prstGeom prst="rect">
            <a:avLst/>
          </a:prstGeom>
          <a:noFill/>
          <a:ln w="9525">
            <a:noFill/>
            <a:miter lim="800000"/>
            <a:headEnd/>
            <a:tailEnd/>
          </a:ln>
        </p:spPr>
        <p:txBody>
          <a:bodyPr wrap="square">
            <a:spAutoFit/>
          </a:bodyPr>
          <a:lstStyle/>
          <a:p>
            <a:pPr marL="514350" indent="-514350" algn="just">
              <a:spcBef>
                <a:spcPct val="50000"/>
              </a:spcBef>
            </a:pPr>
            <a:r>
              <a:rPr lang="en-US" sz="3200" dirty="0" smtClean="0">
                <a:solidFill>
                  <a:srgbClr val="C00000"/>
                </a:solidFill>
                <a:latin typeface="Matura MT Script Capitals" pitchFamily="66" charset="0"/>
              </a:rPr>
              <a:t>    </a:t>
            </a:r>
            <a:r>
              <a:rPr lang="en-US" sz="3200" b="1" dirty="0" smtClean="0">
                <a:solidFill>
                  <a:srgbClr val="C00000"/>
                </a:solidFill>
                <a:latin typeface="Papyrus" pitchFamily="66" charset="0"/>
              </a:rPr>
              <a:t>The </a:t>
            </a:r>
            <a:r>
              <a:rPr lang="en-US" sz="3200" b="1" u="sng" dirty="0" smtClean="0">
                <a:solidFill>
                  <a:srgbClr val="C00000"/>
                </a:solidFill>
                <a:latin typeface="Papyrus" pitchFamily="66" charset="0"/>
              </a:rPr>
              <a:t>cross</a:t>
            </a:r>
            <a:r>
              <a:rPr lang="en-US" sz="3200" b="1" dirty="0" smtClean="0">
                <a:solidFill>
                  <a:srgbClr val="C00000"/>
                </a:solidFill>
                <a:latin typeface="Papyrus" pitchFamily="66" charset="0"/>
              </a:rPr>
              <a:t> in the arrangement of the tribes at the Camp in the wilderness around the Tabernacle!</a:t>
            </a:r>
            <a:endParaRPr lang="nl-NL" sz="3200" b="1" dirty="0">
              <a:solidFill>
                <a:srgbClr val="C00000"/>
              </a:solidFill>
              <a:latin typeface="Papyrus" pitchFamily="66" charset="0"/>
            </a:endParaRPr>
          </a:p>
        </p:txBody>
      </p:sp>
      <p:pic>
        <p:nvPicPr>
          <p:cNvPr id="6" name="Picture 5" descr="MOSES-Camp-Israel-Wilderness-1-500.gif"/>
          <p:cNvPicPr>
            <a:picLocks noChangeAspect="1"/>
          </p:cNvPicPr>
          <p:nvPr/>
        </p:nvPicPr>
        <p:blipFill>
          <a:blip r:embed="rId3" cstate="print"/>
          <a:stretch>
            <a:fillRect/>
          </a:stretch>
        </p:blipFill>
        <p:spPr>
          <a:xfrm>
            <a:off x="4381500" y="188640"/>
            <a:ext cx="4762500" cy="5810250"/>
          </a:xfrm>
          <a:prstGeom prst="rect">
            <a:avLst/>
          </a:prstGeom>
        </p:spPr>
      </p:pic>
      <p:pic>
        <p:nvPicPr>
          <p:cNvPr id="7" name="Picture 2" descr="J:\godsoutreach\ScrollsHeavenRevelationSM.GIF"/>
          <p:cNvPicPr>
            <a:picLocks noChangeAspect="1" noChangeArrowheads="1"/>
          </p:cNvPicPr>
          <p:nvPr/>
        </p:nvPicPr>
        <p:blipFill>
          <a:blip r:embed="rId4" cstate="print"/>
          <a:srcRect/>
          <a:stretch>
            <a:fillRect/>
          </a:stretch>
        </p:blipFill>
        <p:spPr bwMode="auto">
          <a:xfrm>
            <a:off x="323529" y="188641"/>
            <a:ext cx="4032447" cy="3018299"/>
          </a:xfrm>
          <a:prstGeom prst="rect">
            <a:avLst/>
          </a:prstGeom>
          <a:noFill/>
        </p:spPr>
      </p:pic>
      <p:sp>
        <p:nvSpPr>
          <p:cNvPr id="9" name="TextBox 8"/>
          <p:cNvSpPr txBox="1"/>
          <p:nvPr/>
        </p:nvSpPr>
        <p:spPr>
          <a:xfrm>
            <a:off x="251520" y="5949280"/>
            <a:ext cx="8640960" cy="215444"/>
          </a:xfrm>
          <a:prstGeom prst="rect">
            <a:avLst/>
          </a:prstGeom>
          <a:noFill/>
        </p:spPr>
        <p:txBody>
          <a:bodyPr wrap="square" rtlCol="0">
            <a:spAutoFit/>
          </a:bodyPr>
          <a:lstStyle/>
          <a:p>
            <a:pPr algn="ctr"/>
            <a:r>
              <a:rPr lang="en-US" sz="800" dirty="0" smtClean="0">
                <a:solidFill>
                  <a:schemeClr val="bg1">
                    <a:lumMod val="75000"/>
                  </a:schemeClr>
                </a:solidFill>
              </a:rPr>
              <a:t>Source: "The Tabernacle of MOSES" by Kevin Conner; Between Pg 12-14</a:t>
            </a:r>
            <a:endParaRPr lang="en-US" sz="800" dirty="0">
              <a:solidFill>
                <a:schemeClr val="bg1">
                  <a:lumMod val="75000"/>
                </a:schemeClr>
              </a:solidFill>
            </a:endParaRPr>
          </a:p>
        </p:txBody>
      </p:sp>
      <p:sp>
        <p:nvSpPr>
          <p:cNvPr id="10" name="Rectangle 9"/>
          <p:cNvSpPr/>
          <p:nvPr/>
        </p:nvSpPr>
        <p:spPr>
          <a:xfrm>
            <a:off x="8063880" y="1988840"/>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Rectangle 10"/>
          <p:cNvSpPr/>
          <p:nvPr/>
        </p:nvSpPr>
        <p:spPr>
          <a:xfrm>
            <a:off x="3923928" y="2060848"/>
            <a:ext cx="1152128"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Rectangle 11"/>
          <p:cNvSpPr/>
          <p:nvPr/>
        </p:nvSpPr>
        <p:spPr>
          <a:xfrm>
            <a:off x="7308304" y="332656"/>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West</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Rectangle 12"/>
          <p:cNvSpPr/>
          <p:nvPr/>
        </p:nvSpPr>
        <p:spPr>
          <a:xfrm>
            <a:off x="7092280" y="4869160"/>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East</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6gl9"/>
          <p:cNvPicPr>
            <a:picLocks noChangeAspect="1" noChangeArrowheads="1"/>
          </p:cNvPicPr>
          <p:nvPr/>
        </p:nvPicPr>
        <p:blipFill>
          <a:blip r:embed="rId2" cstate="print"/>
          <a:srcRect/>
          <a:stretch>
            <a:fillRect/>
          </a:stretch>
        </p:blipFill>
        <p:spPr bwMode="auto">
          <a:xfrm>
            <a:off x="0" y="1628775"/>
            <a:ext cx="9144000" cy="5229225"/>
          </a:xfrm>
          <a:prstGeom prst="rect">
            <a:avLst/>
          </a:prstGeom>
          <a:noFill/>
          <a:ln w="9525">
            <a:noFill/>
            <a:miter lim="800000"/>
            <a:headEnd/>
            <a:tailEnd/>
          </a:ln>
        </p:spPr>
      </p:pic>
      <p:sp>
        <p:nvSpPr>
          <p:cNvPr id="59397" name="Text Box 5"/>
          <p:cNvSpPr txBox="1">
            <a:spLocks noChangeArrowheads="1"/>
          </p:cNvSpPr>
          <p:nvPr/>
        </p:nvSpPr>
        <p:spPr bwMode="auto">
          <a:xfrm>
            <a:off x="0" y="260350"/>
            <a:ext cx="9144000" cy="1385888"/>
          </a:xfrm>
          <a:prstGeom prst="rect">
            <a:avLst/>
          </a:prstGeom>
          <a:noFill/>
          <a:ln w="9525">
            <a:noFill/>
            <a:miter lim="800000"/>
            <a:headEnd/>
            <a:tailEnd/>
          </a:ln>
        </p:spPr>
        <p:txBody>
          <a:bodyPr>
            <a:spAutoFit/>
          </a:bodyPr>
          <a:lstStyle/>
          <a:p>
            <a:pPr algn="ctr">
              <a:spcBef>
                <a:spcPct val="50000"/>
              </a:spcBef>
            </a:pPr>
            <a:r>
              <a:rPr lang="nl-NL" sz="2800" dirty="0">
                <a:solidFill>
                  <a:srgbClr val="FFFF00"/>
                </a:solidFill>
                <a:latin typeface="Australian Sunrise" pitchFamily="2" charset="0"/>
              </a:rPr>
              <a:t>On the south-side there was the Menorah...</a:t>
            </a:r>
            <a:br>
              <a:rPr lang="nl-NL" sz="2800" dirty="0">
                <a:solidFill>
                  <a:srgbClr val="FFFF00"/>
                </a:solidFill>
                <a:latin typeface="Australian Sunrise" pitchFamily="2" charset="0"/>
              </a:rPr>
            </a:br>
            <a:r>
              <a:rPr lang="nl-NL" sz="2800" b="1" dirty="0">
                <a:solidFill>
                  <a:srgbClr val="FF0000"/>
                </a:solidFill>
                <a:latin typeface="Australian Sunrise" pitchFamily="2" charset="0"/>
              </a:rPr>
              <a:t>Yeshua</a:t>
            </a:r>
            <a:r>
              <a:rPr lang="nl-NL" sz="2800" dirty="0">
                <a:solidFill>
                  <a:srgbClr val="FFFF00"/>
                </a:solidFill>
                <a:latin typeface="Australian Sunrise" pitchFamily="2" charset="0"/>
              </a:rPr>
              <a:t> Said: </a:t>
            </a:r>
            <a:r>
              <a:rPr lang="nl-NL" sz="2800" b="1" i="1" dirty="0">
                <a:solidFill>
                  <a:srgbClr val="00FF00"/>
                </a:solidFill>
                <a:latin typeface="Australian Sunrise" pitchFamily="2" charset="0"/>
              </a:rPr>
              <a:t>“I am the Light of the world”.</a:t>
            </a:r>
            <a:r>
              <a:rPr lang="nl-NL" sz="2800" b="1" i="1" dirty="0">
                <a:solidFill>
                  <a:srgbClr val="66FF33"/>
                </a:solidFill>
                <a:latin typeface="Australian Sunrise" pitchFamily="2" charset="0"/>
              </a:rPr>
              <a:t> </a:t>
            </a:r>
            <a:r>
              <a:rPr lang="nl-NL" sz="2800" dirty="0">
                <a:solidFill>
                  <a:srgbClr val="FFFF00"/>
                </a:solidFill>
                <a:latin typeface="Australian Sunrise" pitchFamily="2" charset="0"/>
              </a:rPr>
              <a:t>The oil in the lamps referring to the </a:t>
            </a:r>
            <a:r>
              <a:rPr lang="nl-NL" sz="2800" b="1" dirty="0">
                <a:solidFill>
                  <a:srgbClr val="00B0F0"/>
                </a:solidFill>
                <a:latin typeface="Australian Sunrise" pitchFamily="2" charset="0"/>
              </a:rPr>
              <a:t>Holy Spirit</a:t>
            </a:r>
            <a:r>
              <a:rPr lang="nl-NL" sz="2800" dirty="0">
                <a:solidFill>
                  <a:srgbClr val="FFFF00"/>
                </a:solidFill>
                <a:latin typeface="Australian Sunrise" pitchFamily="2" charset="0"/>
              </a:rPr>
              <a: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9397"/>
                                        </p:tgtEl>
                                        <p:attrNameLst>
                                          <p:attrName>style.visibility</p:attrName>
                                        </p:attrNameLst>
                                      </p:cBhvr>
                                      <p:to>
                                        <p:strVal val="visible"/>
                                      </p:to>
                                    </p:set>
                                    <p:animEffect transition="in" filter="wipe(down)">
                                      <p:cBhvr>
                                        <p:cTn id="11" dur="580">
                                          <p:stCondLst>
                                            <p:cond delay="0"/>
                                          </p:stCondLst>
                                        </p:cTn>
                                        <p:tgtEl>
                                          <p:spTgt spid="59397"/>
                                        </p:tgtEl>
                                      </p:cBhvr>
                                    </p:animEffect>
                                    <p:anim calcmode="lin" valueType="num">
                                      <p:cBhvr>
                                        <p:cTn id="12" dur="1822" tmFilter="0,0; 0.14,0.36; 0.43,0.73; 0.71,0.91; 1.0,1.0">
                                          <p:stCondLst>
                                            <p:cond delay="0"/>
                                          </p:stCondLst>
                                        </p:cTn>
                                        <p:tgtEl>
                                          <p:spTgt spid="5939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939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939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939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9397"/>
                                        </p:tgtEl>
                                        <p:attrNameLst>
                                          <p:attrName>ppt_y</p:attrName>
                                        </p:attrNameLst>
                                      </p:cBhvr>
                                      <p:tavLst>
                                        <p:tav tm="0" fmla="#ppt_y-sin(pi*$)/81">
                                          <p:val>
                                            <p:fltVal val="0"/>
                                          </p:val>
                                        </p:tav>
                                        <p:tav tm="100000">
                                          <p:val>
                                            <p:fltVal val="1"/>
                                          </p:val>
                                        </p:tav>
                                      </p:tavLst>
                                    </p:anim>
                                    <p:animScale>
                                      <p:cBhvr>
                                        <p:cTn id="17" dur="26">
                                          <p:stCondLst>
                                            <p:cond delay="650"/>
                                          </p:stCondLst>
                                        </p:cTn>
                                        <p:tgtEl>
                                          <p:spTgt spid="59397"/>
                                        </p:tgtEl>
                                      </p:cBhvr>
                                      <p:to x="100000" y="60000"/>
                                    </p:animScale>
                                    <p:animScale>
                                      <p:cBhvr>
                                        <p:cTn id="18" dur="166" decel="50000">
                                          <p:stCondLst>
                                            <p:cond delay="676"/>
                                          </p:stCondLst>
                                        </p:cTn>
                                        <p:tgtEl>
                                          <p:spTgt spid="59397"/>
                                        </p:tgtEl>
                                      </p:cBhvr>
                                      <p:to x="100000" y="100000"/>
                                    </p:animScale>
                                    <p:animScale>
                                      <p:cBhvr>
                                        <p:cTn id="19" dur="26">
                                          <p:stCondLst>
                                            <p:cond delay="1312"/>
                                          </p:stCondLst>
                                        </p:cTn>
                                        <p:tgtEl>
                                          <p:spTgt spid="59397"/>
                                        </p:tgtEl>
                                      </p:cBhvr>
                                      <p:to x="100000" y="80000"/>
                                    </p:animScale>
                                    <p:animScale>
                                      <p:cBhvr>
                                        <p:cTn id="20" dur="166" decel="50000">
                                          <p:stCondLst>
                                            <p:cond delay="1338"/>
                                          </p:stCondLst>
                                        </p:cTn>
                                        <p:tgtEl>
                                          <p:spTgt spid="59397"/>
                                        </p:tgtEl>
                                      </p:cBhvr>
                                      <p:to x="100000" y="100000"/>
                                    </p:animScale>
                                    <p:animScale>
                                      <p:cBhvr>
                                        <p:cTn id="21" dur="26">
                                          <p:stCondLst>
                                            <p:cond delay="1642"/>
                                          </p:stCondLst>
                                        </p:cTn>
                                        <p:tgtEl>
                                          <p:spTgt spid="59397"/>
                                        </p:tgtEl>
                                      </p:cBhvr>
                                      <p:to x="100000" y="90000"/>
                                    </p:animScale>
                                    <p:animScale>
                                      <p:cBhvr>
                                        <p:cTn id="22" dur="166" decel="50000">
                                          <p:stCondLst>
                                            <p:cond delay="1668"/>
                                          </p:stCondLst>
                                        </p:cTn>
                                        <p:tgtEl>
                                          <p:spTgt spid="59397"/>
                                        </p:tgtEl>
                                      </p:cBhvr>
                                      <p:to x="100000" y="100000"/>
                                    </p:animScale>
                                    <p:animScale>
                                      <p:cBhvr>
                                        <p:cTn id="23" dur="26">
                                          <p:stCondLst>
                                            <p:cond delay="1808"/>
                                          </p:stCondLst>
                                        </p:cTn>
                                        <p:tgtEl>
                                          <p:spTgt spid="59397"/>
                                        </p:tgtEl>
                                      </p:cBhvr>
                                      <p:to x="100000" y="95000"/>
                                    </p:animScale>
                                    <p:animScale>
                                      <p:cBhvr>
                                        <p:cTn id="24" dur="166" decel="50000">
                                          <p:stCondLst>
                                            <p:cond delay="1834"/>
                                          </p:stCondLst>
                                        </p:cTn>
                                        <p:tgtEl>
                                          <p:spTgt spid="593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MenorahAaron1.jpg"/>
          <p:cNvPicPr>
            <a:picLocks noChangeAspect="1"/>
          </p:cNvPicPr>
          <p:nvPr/>
        </p:nvPicPr>
        <p:blipFill>
          <a:blip r:embed="rId2" cstate="print"/>
          <a:srcRect/>
          <a:stretch>
            <a:fillRect/>
          </a:stretch>
        </p:blipFill>
        <p:spPr bwMode="auto">
          <a:xfrm>
            <a:off x="11113" y="0"/>
            <a:ext cx="9132887" cy="6858000"/>
          </a:xfrm>
          <a:prstGeom prst="rect">
            <a:avLst/>
          </a:prstGeom>
          <a:noFill/>
          <a:ln w="9525">
            <a:noFill/>
            <a:miter lim="800000"/>
            <a:headEnd/>
            <a:tailEnd/>
          </a:ln>
        </p:spPr>
      </p:pic>
      <p:sp>
        <p:nvSpPr>
          <p:cNvPr id="21507" name="TextBox 4"/>
          <p:cNvSpPr txBox="1">
            <a:spLocks noChangeArrowheads="1"/>
          </p:cNvSpPr>
          <p:nvPr/>
        </p:nvSpPr>
        <p:spPr bwMode="auto">
          <a:xfrm>
            <a:off x="0" y="0"/>
            <a:ext cx="9144000" cy="2092325"/>
          </a:xfrm>
          <a:prstGeom prst="rect">
            <a:avLst/>
          </a:prstGeom>
          <a:noFill/>
          <a:ln w="9525">
            <a:noFill/>
            <a:miter lim="800000"/>
            <a:headEnd/>
            <a:tailEnd/>
          </a:ln>
        </p:spPr>
        <p:txBody>
          <a:bodyPr>
            <a:spAutoFit/>
          </a:bodyPr>
          <a:lstStyle/>
          <a:p>
            <a:pPr algn="just"/>
            <a:r>
              <a:rPr lang="en-US" sz="2800" b="1">
                <a:solidFill>
                  <a:srgbClr val="FFFF00"/>
                </a:solidFill>
                <a:latin typeface="Papyrus" pitchFamily="66" charset="0"/>
              </a:rPr>
              <a:t>No language can describe the Glory of the scene presented within the sanctuary--the gold-plated walls reflecting the light from the golden candlestick (Jewish Menorah), </a:t>
            </a:r>
          </a:p>
          <a:p>
            <a:endParaRPr lang="en-US"/>
          </a:p>
        </p:txBody>
      </p:sp>
      <p:pic>
        <p:nvPicPr>
          <p:cNvPr id="4" name="Picture 3" descr="FlamingFireMoving.gif"/>
          <p:cNvPicPr>
            <a:picLocks noChangeAspect="1"/>
          </p:cNvPicPr>
          <p:nvPr/>
        </p:nvPicPr>
        <p:blipFill>
          <a:blip r:embed="rId3" cstate="print"/>
          <a:stretch>
            <a:fillRect/>
          </a:stretch>
        </p:blipFill>
        <p:spPr>
          <a:xfrm>
            <a:off x="3347864" y="6226614"/>
            <a:ext cx="360040" cy="631386"/>
          </a:xfrm>
          <a:prstGeom prst="rect">
            <a:avLst/>
          </a:prstGeom>
        </p:spPr>
      </p:pic>
      <p:pic>
        <p:nvPicPr>
          <p:cNvPr id="7" name="Picture 6" descr="FlamingFireMoving.gif"/>
          <p:cNvPicPr>
            <a:picLocks noChangeAspect="1"/>
          </p:cNvPicPr>
          <p:nvPr/>
        </p:nvPicPr>
        <p:blipFill>
          <a:blip r:embed="rId3" cstate="print"/>
          <a:stretch>
            <a:fillRect/>
          </a:stretch>
        </p:blipFill>
        <p:spPr>
          <a:xfrm>
            <a:off x="2555776" y="4797152"/>
            <a:ext cx="432048" cy="757664"/>
          </a:xfrm>
          <a:prstGeom prst="rect">
            <a:avLst/>
          </a:prstGeom>
        </p:spPr>
      </p:pic>
      <p:pic>
        <p:nvPicPr>
          <p:cNvPr id="8" name="Picture 7" descr="FlamingFireMoving.gif"/>
          <p:cNvPicPr>
            <a:picLocks noChangeAspect="1"/>
          </p:cNvPicPr>
          <p:nvPr/>
        </p:nvPicPr>
        <p:blipFill>
          <a:blip r:embed="rId3" cstate="print"/>
          <a:stretch>
            <a:fillRect/>
          </a:stretch>
        </p:blipFill>
        <p:spPr>
          <a:xfrm>
            <a:off x="1979712" y="3789040"/>
            <a:ext cx="432048" cy="757664"/>
          </a:xfrm>
          <a:prstGeom prst="rect">
            <a:avLst/>
          </a:prstGeom>
        </p:spPr>
      </p:pic>
      <p:pic>
        <p:nvPicPr>
          <p:cNvPr id="9" name="Picture 8" descr="FlamingFireMoving.gif"/>
          <p:cNvPicPr>
            <a:picLocks noChangeAspect="1"/>
          </p:cNvPicPr>
          <p:nvPr/>
        </p:nvPicPr>
        <p:blipFill>
          <a:blip r:embed="rId3" cstate="print"/>
          <a:stretch>
            <a:fillRect/>
          </a:stretch>
        </p:blipFill>
        <p:spPr>
          <a:xfrm>
            <a:off x="1331640" y="2708920"/>
            <a:ext cx="432048" cy="757664"/>
          </a:xfrm>
          <a:prstGeom prst="rect">
            <a:avLst/>
          </a:prstGeom>
        </p:spPr>
      </p:pic>
      <p:pic>
        <p:nvPicPr>
          <p:cNvPr id="10" name="Picture 9" descr="FlamingFireMoving.gif"/>
          <p:cNvPicPr>
            <a:picLocks noChangeAspect="1"/>
          </p:cNvPicPr>
          <p:nvPr/>
        </p:nvPicPr>
        <p:blipFill>
          <a:blip r:embed="rId3" cstate="print"/>
          <a:stretch>
            <a:fillRect/>
          </a:stretch>
        </p:blipFill>
        <p:spPr>
          <a:xfrm>
            <a:off x="467544" y="1196752"/>
            <a:ext cx="308863" cy="541640"/>
          </a:xfrm>
          <a:prstGeom prst="rect">
            <a:avLst/>
          </a:prstGeom>
        </p:spPr>
      </p:pic>
      <p:pic>
        <p:nvPicPr>
          <p:cNvPr id="11" name="Picture 10" descr="FlamingFireMoving.gif"/>
          <p:cNvPicPr>
            <a:picLocks noChangeAspect="1"/>
          </p:cNvPicPr>
          <p:nvPr/>
        </p:nvPicPr>
        <p:blipFill>
          <a:blip r:embed="rId3" cstate="print"/>
          <a:stretch>
            <a:fillRect/>
          </a:stretch>
        </p:blipFill>
        <p:spPr>
          <a:xfrm>
            <a:off x="683568" y="1556792"/>
            <a:ext cx="360040" cy="631387"/>
          </a:xfrm>
          <a:prstGeom prst="rect">
            <a:avLst/>
          </a:prstGeom>
        </p:spPr>
      </p:pic>
      <p:pic>
        <p:nvPicPr>
          <p:cNvPr id="12" name="Picture 11" descr="FlamingFireMoving.gif"/>
          <p:cNvPicPr>
            <a:picLocks noChangeAspect="1"/>
          </p:cNvPicPr>
          <p:nvPr/>
        </p:nvPicPr>
        <p:blipFill>
          <a:blip r:embed="rId3" cstate="print"/>
          <a:stretch>
            <a:fillRect/>
          </a:stretch>
        </p:blipFill>
        <p:spPr>
          <a:xfrm>
            <a:off x="971600" y="2204864"/>
            <a:ext cx="308863" cy="541640"/>
          </a:xfrm>
          <a:prstGeom prst="rect">
            <a:avLst/>
          </a:prstGeo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Sinai"/>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8134" name="Text Box 6"/>
          <p:cNvSpPr txBox="1">
            <a:spLocks noChangeArrowheads="1"/>
          </p:cNvSpPr>
          <p:nvPr/>
        </p:nvSpPr>
        <p:spPr bwMode="auto">
          <a:xfrm>
            <a:off x="1619672" y="0"/>
            <a:ext cx="5976938" cy="2554288"/>
          </a:xfrm>
          <a:prstGeom prst="rect">
            <a:avLst/>
          </a:prstGeom>
          <a:noFill/>
          <a:ln w="9525">
            <a:noFill/>
            <a:miter lim="800000"/>
            <a:headEnd/>
            <a:tailEnd/>
          </a:ln>
        </p:spPr>
        <p:txBody>
          <a:bodyPr>
            <a:spAutoFit/>
          </a:bodyPr>
          <a:lstStyle/>
          <a:p>
            <a:pPr algn="ctr">
              <a:spcBef>
                <a:spcPct val="50000"/>
              </a:spcBef>
              <a:defRPr/>
            </a:pPr>
            <a:r>
              <a:rPr lang="nl-NL" sz="4000" b="1" dirty="0">
                <a:solidFill>
                  <a:schemeClr val="tx2">
                    <a:lumMod val="75000"/>
                  </a:schemeClr>
                </a:solidFill>
                <a:effectLst>
                  <a:outerShdw blurRad="38100" dist="38100" dir="2700000" algn="tl">
                    <a:srgbClr val="000000">
                      <a:alpha val="43137"/>
                    </a:srgbClr>
                  </a:outerShdw>
                </a:effectLst>
                <a:latin typeface="Papyrus" pitchFamily="66" charset="0"/>
              </a:rPr>
              <a:t>The Story about the Tabernacle, The tent of Meeting with G-D in the Dessert!</a:t>
            </a:r>
          </a:p>
        </p:txBody>
      </p:sp>
    </p:spTree>
  </p:cSld>
  <p:clrMapOvr>
    <a:masterClrMapping/>
  </p:clrMapOvr>
  <p:transition advTm="2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500"/>
                                        <p:tgtEl>
                                          <p:spTgt spid="4813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wipe(down)">
                                      <p:cBhvr>
                                        <p:cTn id="11" dur="580">
                                          <p:stCondLst>
                                            <p:cond delay="0"/>
                                          </p:stCondLst>
                                        </p:cTn>
                                        <p:tgtEl>
                                          <p:spTgt spid="48134"/>
                                        </p:tgtEl>
                                      </p:cBhvr>
                                    </p:animEffect>
                                    <p:anim calcmode="lin" valueType="num">
                                      <p:cBhvr>
                                        <p:cTn id="12" dur="1822" tmFilter="0,0; 0.14,0.36; 0.43,0.73; 0.71,0.91; 1.0,1.0">
                                          <p:stCondLst>
                                            <p:cond delay="0"/>
                                          </p:stCondLst>
                                        </p:cTn>
                                        <p:tgtEl>
                                          <p:spTgt spid="4813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813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813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813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8134"/>
                                        </p:tgtEl>
                                        <p:attrNameLst>
                                          <p:attrName>ppt_y</p:attrName>
                                        </p:attrNameLst>
                                      </p:cBhvr>
                                      <p:tavLst>
                                        <p:tav tm="0" fmla="#ppt_y-sin(pi*$)/81">
                                          <p:val>
                                            <p:fltVal val="0"/>
                                          </p:val>
                                        </p:tav>
                                        <p:tav tm="100000">
                                          <p:val>
                                            <p:fltVal val="1"/>
                                          </p:val>
                                        </p:tav>
                                      </p:tavLst>
                                    </p:anim>
                                    <p:animScale>
                                      <p:cBhvr>
                                        <p:cTn id="17" dur="26">
                                          <p:stCondLst>
                                            <p:cond delay="650"/>
                                          </p:stCondLst>
                                        </p:cTn>
                                        <p:tgtEl>
                                          <p:spTgt spid="48134"/>
                                        </p:tgtEl>
                                      </p:cBhvr>
                                      <p:to x="100000" y="60000"/>
                                    </p:animScale>
                                    <p:animScale>
                                      <p:cBhvr>
                                        <p:cTn id="18" dur="166" decel="50000">
                                          <p:stCondLst>
                                            <p:cond delay="676"/>
                                          </p:stCondLst>
                                        </p:cTn>
                                        <p:tgtEl>
                                          <p:spTgt spid="48134"/>
                                        </p:tgtEl>
                                      </p:cBhvr>
                                      <p:to x="100000" y="100000"/>
                                    </p:animScale>
                                    <p:animScale>
                                      <p:cBhvr>
                                        <p:cTn id="19" dur="26">
                                          <p:stCondLst>
                                            <p:cond delay="1312"/>
                                          </p:stCondLst>
                                        </p:cTn>
                                        <p:tgtEl>
                                          <p:spTgt spid="48134"/>
                                        </p:tgtEl>
                                      </p:cBhvr>
                                      <p:to x="100000" y="80000"/>
                                    </p:animScale>
                                    <p:animScale>
                                      <p:cBhvr>
                                        <p:cTn id="20" dur="166" decel="50000">
                                          <p:stCondLst>
                                            <p:cond delay="1338"/>
                                          </p:stCondLst>
                                        </p:cTn>
                                        <p:tgtEl>
                                          <p:spTgt spid="48134"/>
                                        </p:tgtEl>
                                      </p:cBhvr>
                                      <p:to x="100000" y="100000"/>
                                    </p:animScale>
                                    <p:animScale>
                                      <p:cBhvr>
                                        <p:cTn id="21" dur="26">
                                          <p:stCondLst>
                                            <p:cond delay="1642"/>
                                          </p:stCondLst>
                                        </p:cTn>
                                        <p:tgtEl>
                                          <p:spTgt spid="48134"/>
                                        </p:tgtEl>
                                      </p:cBhvr>
                                      <p:to x="100000" y="90000"/>
                                    </p:animScale>
                                    <p:animScale>
                                      <p:cBhvr>
                                        <p:cTn id="22" dur="166" decel="50000">
                                          <p:stCondLst>
                                            <p:cond delay="1668"/>
                                          </p:stCondLst>
                                        </p:cTn>
                                        <p:tgtEl>
                                          <p:spTgt spid="48134"/>
                                        </p:tgtEl>
                                      </p:cBhvr>
                                      <p:to x="100000" y="100000"/>
                                    </p:animScale>
                                    <p:animScale>
                                      <p:cBhvr>
                                        <p:cTn id="23" dur="26">
                                          <p:stCondLst>
                                            <p:cond delay="1808"/>
                                          </p:stCondLst>
                                        </p:cTn>
                                        <p:tgtEl>
                                          <p:spTgt spid="48134"/>
                                        </p:tgtEl>
                                      </p:cBhvr>
                                      <p:to x="100000" y="95000"/>
                                    </p:animScale>
                                    <p:animScale>
                                      <p:cBhvr>
                                        <p:cTn id="24" dur="166" decel="50000">
                                          <p:stCondLst>
                                            <p:cond delay="1834"/>
                                          </p:stCondLst>
                                        </p:cTn>
                                        <p:tgtEl>
                                          <p:spTgt spid="48134"/>
                                        </p:tgtEl>
                                      </p:cBhvr>
                                      <p:to x="100000" y="100000"/>
                                    </p:animScale>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0" y="0"/>
            <a:ext cx="9144000" cy="2092325"/>
          </a:xfrm>
          <a:prstGeom prst="rect">
            <a:avLst/>
          </a:prstGeom>
          <a:noFill/>
          <a:ln w="9525">
            <a:noFill/>
            <a:miter lim="800000"/>
            <a:headEnd/>
            <a:tailEnd/>
          </a:ln>
        </p:spPr>
        <p:txBody>
          <a:bodyPr>
            <a:spAutoFit/>
          </a:bodyPr>
          <a:lstStyle/>
          <a:p>
            <a:pPr algn="just">
              <a:defRPr/>
            </a:pPr>
            <a:r>
              <a:rPr lang="en-US" sz="2800" b="1" dirty="0">
                <a:solidFill>
                  <a:srgbClr val="FFFF00"/>
                </a:solidFill>
                <a:latin typeface="Papyrus" pitchFamily="66" charset="0"/>
              </a:rPr>
              <a:t>The brilliant hues of the richly embroidered curtains with their shining angels, the table {with the showbread}, and the altar of incense, glittering with gold; </a:t>
            </a:r>
            <a:r>
              <a:rPr lang="en-US" sz="2800" b="1" dirty="0">
                <a:solidFill>
                  <a:schemeClr val="tx2">
                    <a:lumMod val="90000"/>
                  </a:schemeClr>
                </a:solidFill>
                <a:latin typeface="Papyrus" pitchFamily="66" charset="0"/>
              </a:rPr>
              <a:t>beyond the second veil the sacred ark, with its mystic cherubim, …</a:t>
            </a:r>
          </a:p>
          <a:p>
            <a:pPr>
              <a:defRPr/>
            </a:pPr>
            <a:endParaRPr lang="en-US" dirty="0"/>
          </a:p>
        </p:txBody>
      </p:sp>
      <p:pic>
        <p:nvPicPr>
          <p:cNvPr id="22531" name="Picture 3" descr="AltarOfIncense1.jpg"/>
          <p:cNvPicPr>
            <a:picLocks noChangeAspect="1"/>
          </p:cNvPicPr>
          <p:nvPr/>
        </p:nvPicPr>
        <p:blipFill>
          <a:blip r:embed="rId2" cstate="print"/>
          <a:srcRect/>
          <a:stretch>
            <a:fillRect/>
          </a:stretch>
        </p:blipFill>
        <p:spPr bwMode="auto">
          <a:xfrm>
            <a:off x="0" y="1700213"/>
            <a:ext cx="9144000" cy="515778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riestsLampStand3.jpg"/>
          <p:cNvPicPr>
            <a:picLocks noChangeAspect="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
        <p:nvSpPr>
          <p:cNvPr id="4" name="Rectangle 3"/>
          <p:cNvSpPr/>
          <p:nvPr/>
        </p:nvSpPr>
        <p:spPr>
          <a:xfrm>
            <a:off x="0" y="0"/>
            <a:ext cx="9144000" cy="1200150"/>
          </a:xfrm>
          <a:prstGeom prst="rect">
            <a:avLst/>
          </a:prstGeom>
        </p:spPr>
        <p:txBody>
          <a:bodyPr>
            <a:spAutoFit/>
          </a:bodyPr>
          <a:lstStyle/>
          <a:p>
            <a:pPr>
              <a:defRPr/>
            </a:pPr>
            <a:r>
              <a:rPr lang="en-US" sz="2400" b="1" dirty="0">
                <a:solidFill>
                  <a:srgbClr val="FFFF00"/>
                </a:solidFill>
                <a:latin typeface="Papyrus" pitchFamily="66" charset="0"/>
              </a:rPr>
              <a:t>Above it the </a:t>
            </a:r>
            <a:r>
              <a:rPr lang="en-US" sz="2400" b="1" dirty="0">
                <a:solidFill>
                  <a:schemeClr val="tx2">
                    <a:lumMod val="90000"/>
                  </a:schemeClr>
                </a:solidFill>
                <a:latin typeface="Papyrus" pitchFamily="66" charset="0"/>
              </a:rPr>
              <a:t>Holy Shekinah</a:t>
            </a:r>
            <a:r>
              <a:rPr lang="en-US" sz="2400" b="1" dirty="0">
                <a:solidFill>
                  <a:srgbClr val="FFFF00"/>
                </a:solidFill>
                <a:latin typeface="Papyrus" pitchFamily="66" charset="0"/>
              </a:rPr>
              <a:t>, the visible manifestation of </a:t>
            </a:r>
            <a:r>
              <a:rPr lang="en-US" sz="2400" b="1" dirty="0" smtClean="0">
                <a:solidFill>
                  <a:srgbClr val="FFFF00"/>
                </a:solidFill>
                <a:latin typeface="Papyrus" pitchFamily="66" charset="0"/>
              </a:rPr>
              <a:t>YHWH's </a:t>
            </a:r>
            <a:r>
              <a:rPr lang="en-US" sz="2400" b="1" dirty="0">
                <a:solidFill>
                  <a:srgbClr val="FFFF00"/>
                </a:solidFill>
                <a:latin typeface="Papyrus" pitchFamily="66" charset="0"/>
              </a:rPr>
              <a:t>presence; all but a dim reflection of the Glories of the     Temple </a:t>
            </a:r>
            <a:r>
              <a:rPr lang="en-US" sz="2400" b="1" dirty="0" smtClean="0">
                <a:solidFill>
                  <a:srgbClr val="FFFF00"/>
                </a:solidFill>
                <a:latin typeface="Papyrus" pitchFamily="66" charset="0"/>
              </a:rPr>
              <a:t> of </a:t>
            </a:r>
            <a:r>
              <a:rPr lang="en-US" sz="2400" b="1" dirty="0">
                <a:solidFill>
                  <a:srgbClr val="FFFF00"/>
                </a:solidFill>
                <a:latin typeface="Papyrus" pitchFamily="66" charset="0"/>
              </a:rPr>
              <a:t>G-D in Heaven, the great center of the work for man's </a:t>
            </a:r>
            <a:r>
              <a:rPr lang="en-US" sz="2400" b="1" u="sng" dirty="0">
                <a:solidFill>
                  <a:srgbClr val="FFFF00"/>
                </a:solidFill>
                <a:latin typeface="Papyrus" pitchFamily="66" charset="0"/>
              </a:rPr>
              <a:t>redemption</a:t>
            </a:r>
            <a:r>
              <a:rPr lang="en-US" sz="2400" b="1" dirty="0">
                <a:solidFill>
                  <a:srgbClr val="FFFF00"/>
                </a:solidFill>
                <a:latin typeface="Papyrus" pitchFamily="66" charset="0"/>
              </a:rPr>
              <a:t>!</a:t>
            </a:r>
            <a:endParaRPr lang="en-US" sz="2400" dirty="0"/>
          </a:p>
        </p:txBody>
      </p:sp>
      <p:pic>
        <p:nvPicPr>
          <p:cNvPr id="5" name="Picture 4" descr="FlamingFireMoving.gif"/>
          <p:cNvPicPr>
            <a:picLocks noChangeAspect="1"/>
          </p:cNvPicPr>
          <p:nvPr/>
        </p:nvPicPr>
        <p:blipFill>
          <a:blip r:embed="rId3" cstate="print"/>
          <a:stretch>
            <a:fillRect/>
          </a:stretch>
        </p:blipFill>
        <p:spPr>
          <a:xfrm>
            <a:off x="2483768" y="2636912"/>
            <a:ext cx="288032" cy="505109"/>
          </a:xfrm>
          <a:prstGeom prst="rect">
            <a:avLst/>
          </a:prstGeom>
        </p:spPr>
      </p:pic>
      <p:pic>
        <p:nvPicPr>
          <p:cNvPr id="6" name="Picture 5" descr="FlamingFireMoving.gif"/>
          <p:cNvPicPr>
            <a:picLocks noChangeAspect="1"/>
          </p:cNvPicPr>
          <p:nvPr/>
        </p:nvPicPr>
        <p:blipFill>
          <a:blip r:embed="rId3" cstate="print"/>
          <a:stretch>
            <a:fillRect/>
          </a:stretch>
        </p:blipFill>
        <p:spPr>
          <a:xfrm>
            <a:off x="2915816" y="2708920"/>
            <a:ext cx="288032" cy="505109"/>
          </a:xfrm>
          <a:prstGeom prst="rect">
            <a:avLst/>
          </a:prstGeom>
        </p:spPr>
      </p:pic>
      <p:pic>
        <p:nvPicPr>
          <p:cNvPr id="7" name="Picture 6" descr="FlamingFireMoving.gif"/>
          <p:cNvPicPr>
            <a:picLocks noChangeAspect="1"/>
          </p:cNvPicPr>
          <p:nvPr/>
        </p:nvPicPr>
        <p:blipFill>
          <a:blip r:embed="rId3" cstate="print"/>
          <a:stretch>
            <a:fillRect/>
          </a:stretch>
        </p:blipFill>
        <p:spPr>
          <a:xfrm>
            <a:off x="3995936" y="2780928"/>
            <a:ext cx="288032" cy="505109"/>
          </a:xfrm>
          <a:prstGeom prst="rect">
            <a:avLst/>
          </a:prstGeom>
        </p:spPr>
      </p:pic>
      <p:pic>
        <p:nvPicPr>
          <p:cNvPr id="8" name="Picture 7" descr="FlamingFireMoving.gif"/>
          <p:cNvPicPr>
            <a:picLocks noChangeAspect="1"/>
          </p:cNvPicPr>
          <p:nvPr/>
        </p:nvPicPr>
        <p:blipFill>
          <a:blip r:embed="rId3" cstate="print"/>
          <a:stretch>
            <a:fillRect/>
          </a:stretch>
        </p:blipFill>
        <p:spPr>
          <a:xfrm>
            <a:off x="3635896" y="2708920"/>
            <a:ext cx="288032" cy="505109"/>
          </a:xfrm>
          <a:prstGeom prst="rect">
            <a:avLst/>
          </a:prstGeom>
        </p:spPr>
      </p:pic>
      <p:pic>
        <p:nvPicPr>
          <p:cNvPr id="9" name="Picture 8" descr="FlamingFireMoving.gif"/>
          <p:cNvPicPr>
            <a:picLocks noChangeAspect="1"/>
          </p:cNvPicPr>
          <p:nvPr/>
        </p:nvPicPr>
        <p:blipFill>
          <a:blip r:embed="rId3" cstate="print"/>
          <a:stretch>
            <a:fillRect/>
          </a:stretch>
        </p:blipFill>
        <p:spPr>
          <a:xfrm>
            <a:off x="3275856" y="2708920"/>
            <a:ext cx="288032" cy="505109"/>
          </a:xfrm>
          <a:prstGeom prst="rect">
            <a:avLst/>
          </a:prstGeom>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enorah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3851920" y="188640"/>
            <a:ext cx="5076056" cy="1384995"/>
          </a:xfrm>
          <a:prstGeom prst="rect">
            <a:avLst/>
          </a:prstGeom>
          <a:noFill/>
          <a:ln w="9525">
            <a:noFill/>
            <a:miter lim="800000"/>
            <a:headEnd/>
            <a:tailEnd/>
          </a:ln>
        </p:spPr>
        <p:txBody>
          <a:bodyPr wrap="square">
            <a:spAutoFit/>
          </a:bodyPr>
          <a:lstStyle/>
          <a:p>
            <a:pPr algn="r"/>
            <a:r>
              <a:rPr lang="en-US" sz="2800" b="1" dirty="0">
                <a:solidFill>
                  <a:srgbClr val="808000"/>
                </a:solidFill>
                <a:latin typeface="Papyrus" pitchFamily="66" charset="0"/>
              </a:rPr>
              <a:t>The Lamp-stand-</a:t>
            </a:r>
            <a:r>
              <a:rPr lang="en-US" sz="2800" b="1" u="sng" dirty="0">
                <a:solidFill>
                  <a:srgbClr val="808000"/>
                </a:solidFill>
                <a:latin typeface="Papyrus" pitchFamily="66" charset="0"/>
              </a:rPr>
              <a:t>Menorah</a:t>
            </a:r>
            <a:r>
              <a:rPr lang="en-US" sz="2800" b="1" dirty="0">
                <a:solidFill>
                  <a:srgbClr val="808000"/>
                </a:solidFill>
                <a:latin typeface="Papyrus" pitchFamily="66" charset="0"/>
              </a:rPr>
              <a:t> provided </a:t>
            </a:r>
            <a:r>
              <a:rPr lang="en-US" sz="2800" b="1" dirty="0">
                <a:solidFill>
                  <a:srgbClr val="FFFF00"/>
                </a:solidFill>
                <a:latin typeface="Papyrus" pitchFamily="66" charset="0"/>
              </a:rPr>
              <a:t>light</a:t>
            </a:r>
            <a:r>
              <a:rPr lang="en-US" sz="2800" b="1" dirty="0">
                <a:solidFill>
                  <a:srgbClr val="808000"/>
                </a:solidFill>
                <a:latin typeface="Papyrus" pitchFamily="66" charset="0"/>
              </a:rPr>
              <a:t> in this </a:t>
            </a:r>
            <a:endParaRPr lang="en-US" sz="2800" b="1" dirty="0" smtClean="0">
              <a:solidFill>
                <a:srgbClr val="808000"/>
              </a:solidFill>
              <a:latin typeface="Papyrus" pitchFamily="66" charset="0"/>
            </a:endParaRPr>
          </a:p>
          <a:p>
            <a:pPr algn="r"/>
            <a:r>
              <a:rPr lang="en-US" sz="2800" b="1" dirty="0" smtClean="0">
                <a:solidFill>
                  <a:srgbClr val="808000"/>
                </a:solidFill>
                <a:latin typeface="Papyrus" pitchFamily="66" charset="0"/>
              </a:rPr>
              <a:t>otherwise </a:t>
            </a:r>
            <a:r>
              <a:rPr lang="en-US" sz="2800" b="1" dirty="0">
                <a:solidFill>
                  <a:schemeClr val="accent6"/>
                </a:solidFill>
                <a:latin typeface="Papyrus" pitchFamily="66" charset="0"/>
              </a:rPr>
              <a:t>dark</a:t>
            </a:r>
            <a:r>
              <a:rPr lang="en-US" sz="2800" b="1" dirty="0">
                <a:solidFill>
                  <a:srgbClr val="808000"/>
                </a:solidFill>
                <a:latin typeface="Papyrus" pitchFamily="66" charset="0"/>
              </a:rPr>
              <a:t> 'Holy </a:t>
            </a:r>
            <a:r>
              <a:rPr lang="en-US" sz="2800" b="1" dirty="0" smtClean="0">
                <a:solidFill>
                  <a:srgbClr val="808000"/>
                </a:solidFill>
                <a:latin typeface="Papyrus" pitchFamily="66" charset="0"/>
              </a:rPr>
              <a:t>Place'! </a:t>
            </a:r>
            <a:endParaRPr lang="en-US" sz="2800" dirty="0">
              <a:solidFill>
                <a:srgbClr val="808000"/>
              </a:solidFill>
            </a:endParaRPr>
          </a:p>
        </p:txBody>
      </p:sp>
      <p:pic>
        <p:nvPicPr>
          <p:cNvPr id="4" name="Picture 3" descr="FlamingFireMoving.gif"/>
          <p:cNvPicPr>
            <a:picLocks noChangeAspect="1"/>
          </p:cNvPicPr>
          <p:nvPr/>
        </p:nvPicPr>
        <p:blipFill>
          <a:blip r:embed="rId3" cstate="print"/>
          <a:stretch>
            <a:fillRect/>
          </a:stretch>
        </p:blipFill>
        <p:spPr>
          <a:xfrm>
            <a:off x="7812360" y="1988840"/>
            <a:ext cx="941643" cy="1651316"/>
          </a:xfrm>
          <a:prstGeom prst="rect">
            <a:avLst/>
          </a:prstGeom>
        </p:spPr>
      </p:pic>
      <p:pic>
        <p:nvPicPr>
          <p:cNvPr id="5" name="Picture 4" descr="FlamingFireMoving.gif"/>
          <p:cNvPicPr>
            <a:picLocks noChangeAspect="1"/>
          </p:cNvPicPr>
          <p:nvPr/>
        </p:nvPicPr>
        <p:blipFill>
          <a:blip r:embed="rId3" cstate="print"/>
          <a:stretch>
            <a:fillRect/>
          </a:stretch>
        </p:blipFill>
        <p:spPr>
          <a:xfrm>
            <a:off x="5436096" y="1196752"/>
            <a:ext cx="941643" cy="1651316"/>
          </a:xfrm>
          <a:prstGeom prst="rect">
            <a:avLst/>
          </a:prstGeom>
        </p:spPr>
      </p:pic>
      <p:pic>
        <p:nvPicPr>
          <p:cNvPr id="6" name="Picture 5" descr="FlamingFireMoving.gif"/>
          <p:cNvPicPr>
            <a:picLocks noChangeAspect="1"/>
          </p:cNvPicPr>
          <p:nvPr/>
        </p:nvPicPr>
        <p:blipFill>
          <a:blip r:embed="rId3" cstate="print"/>
          <a:stretch>
            <a:fillRect/>
          </a:stretch>
        </p:blipFill>
        <p:spPr>
          <a:xfrm>
            <a:off x="3851920" y="620688"/>
            <a:ext cx="941643" cy="1651316"/>
          </a:xfrm>
          <a:prstGeom prst="rect">
            <a:avLst/>
          </a:prstGeom>
        </p:spPr>
      </p:pic>
      <p:pic>
        <p:nvPicPr>
          <p:cNvPr id="7" name="Picture 6" descr="FlamingFireMoving.gif"/>
          <p:cNvPicPr>
            <a:picLocks noChangeAspect="1"/>
          </p:cNvPicPr>
          <p:nvPr/>
        </p:nvPicPr>
        <p:blipFill>
          <a:blip r:embed="rId3" cstate="print"/>
          <a:stretch>
            <a:fillRect/>
          </a:stretch>
        </p:blipFill>
        <p:spPr>
          <a:xfrm>
            <a:off x="2339752" y="0"/>
            <a:ext cx="941643" cy="1651316"/>
          </a:xfrm>
          <a:prstGeom prst="rect">
            <a:avLst/>
          </a:prstGeom>
        </p:spPr>
      </p:pic>
      <p:pic>
        <p:nvPicPr>
          <p:cNvPr id="8" name="Picture 7" descr="FlamingFireMoving.gif"/>
          <p:cNvPicPr>
            <a:picLocks noChangeAspect="1"/>
          </p:cNvPicPr>
          <p:nvPr/>
        </p:nvPicPr>
        <p:blipFill>
          <a:blip r:embed="rId3" cstate="print"/>
          <a:stretch>
            <a:fillRect/>
          </a:stretch>
        </p:blipFill>
        <p:spPr>
          <a:xfrm>
            <a:off x="1259632" y="-387424"/>
            <a:ext cx="941643" cy="1651316"/>
          </a:xfrm>
          <a:prstGeom prst="rect">
            <a:avLst/>
          </a:prstGeom>
        </p:spPr>
      </p:pic>
      <p:pic>
        <p:nvPicPr>
          <p:cNvPr id="9" name="Picture 8" descr="FlamingFireMoving.gif"/>
          <p:cNvPicPr>
            <a:picLocks noChangeAspect="1"/>
          </p:cNvPicPr>
          <p:nvPr/>
        </p:nvPicPr>
        <p:blipFill>
          <a:blip r:embed="rId3" cstate="print"/>
          <a:stretch>
            <a:fillRect/>
          </a:stretch>
        </p:blipFill>
        <p:spPr>
          <a:xfrm>
            <a:off x="0" y="-825658"/>
            <a:ext cx="941643" cy="1651316"/>
          </a:xfrm>
          <a:prstGeom prst="rect">
            <a:avLst/>
          </a:prstGeom>
        </p:spPr>
      </p:pic>
      <p:pic>
        <p:nvPicPr>
          <p:cNvPr id="10" name="Picture 9" descr="FlamingFireMoving.gif"/>
          <p:cNvPicPr>
            <a:picLocks noChangeAspect="1"/>
          </p:cNvPicPr>
          <p:nvPr/>
        </p:nvPicPr>
        <p:blipFill>
          <a:blip r:embed="rId3" cstate="print"/>
          <a:stretch>
            <a:fillRect/>
          </a:stretch>
        </p:blipFill>
        <p:spPr>
          <a:xfrm>
            <a:off x="539552" y="-675456"/>
            <a:ext cx="941643" cy="1651316"/>
          </a:xfrm>
          <a:prstGeom prst="rect">
            <a:avLst/>
          </a:prstGeom>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enorah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just"/>
            <a:r>
              <a:rPr lang="en-US" sz="2400" b="1" dirty="0" smtClean="0">
                <a:solidFill>
                  <a:srgbClr val="808000"/>
                </a:solidFill>
                <a:latin typeface="Papyrus" pitchFamily="66" charset="0"/>
              </a:rPr>
              <a:t>The </a:t>
            </a:r>
            <a:r>
              <a:rPr lang="en-US" sz="2400" b="1" dirty="0">
                <a:solidFill>
                  <a:srgbClr val="808000"/>
                </a:solidFill>
                <a:latin typeface="Papyrus" pitchFamily="66" charset="0"/>
              </a:rPr>
              <a:t>Priests trimmed the wicks to keep them burning </a:t>
            </a:r>
            <a:r>
              <a:rPr lang="en-US" sz="2400" b="1" dirty="0">
                <a:solidFill>
                  <a:srgbClr val="FFFF00"/>
                </a:solidFill>
                <a:latin typeface="Papyrus" pitchFamily="66" charset="0"/>
              </a:rPr>
              <a:t>brightly</a:t>
            </a:r>
            <a:r>
              <a:rPr lang="en-US" sz="2400" b="1" dirty="0">
                <a:solidFill>
                  <a:srgbClr val="808000"/>
                </a:solidFill>
                <a:latin typeface="Papyrus" pitchFamily="66" charset="0"/>
              </a:rPr>
              <a:t>! This Menorah was made from a </a:t>
            </a:r>
            <a:r>
              <a:rPr lang="en-US" sz="2400" b="1" u="sng" dirty="0">
                <a:solidFill>
                  <a:srgbClr val="808000"/>
                </a:solidFill>
                <a:effectLst>
                  <a:outerShdw blurRad="38100" dist="38100" dir="2700000" algn="tl">
                    <a:srgbClr val="000000">
                      <a:alpha val="43137"/>
                    </a:srgbClr>
                  </a:outerShdw>
                </a:effectLst>
                <a:latin typeface="Papyrus" pitchFamily="66" charset="0"/>
              </a:rPr>
              <a:t>single piece of gold</a:t>
            </a:r>
            <a:r>
              <a:rPr lang="en-US" sz="2400" b="1" dirty="0">
                <a:solidFill>
                  <a:srgbClr val="808000"/>
                </a:solidFill>
                <a:latin typeface="Papyrus" pitchFamily="66" charset="0"/>
              </a:rPr>
              <a:t>! </a:t>
            </a:r>
            <a:r>
              <a:rPr lang="en-US" sz="2400" b="1" dirty="0" smtClean="0">
                <a:solidFill>
                  <a:srgbClr val="808000"/>
                </a:solidFill>
                <a:latin typeface="Papyrus" pitchFamily="66" charset="0"/>
              </a:rPr>
              <a:t>It </a:t>
            </a:r>
            <a:r>
              <a:rPr lang="en-US" sz="2400" b="1" dirty="0">
                <a:solidFill>
                  <a:srgbClr val="808000"/>
                </a:solidFill>
                <a:latin typeface="Papyrus" pitchFamily="66" charset="0"/>
              </a:rPr>
              <a:t>was </a:t>
            </a:r>
            <a:r>
              <a:rPr lang="en-US" sz="2400" b="1" u="sng" dirty="0">
                <a:solidFill>
                  <a:srgbClr val="808000"/>
                </a:solidFill>
                <a:latin typeface="Papyrus" pitchFamily="66" charset="0"/>
              </a:rPr>
              <a:t>not</a:t>
            </a:r>
            <a:r>
              <a:rPr lang="en-US" sz="2400" b="1" dirty="0">
                <a:solidFill>
                  <a:srgbClr val="808000"/>
                </a:solidFill>
                <a:latin typeface="Papyrus" pitchFamily="66" charset="0"/>
              </a:rPr>
              <a:t> pieced together! It had a central shaft. </a:t>
            </a:r>
            <a:endParaRPr lang="en-US" sz="2400" dirty="0">
              <a:solidFill>
                <a:srgbClr val="808000"/>
              </a:solidFill>
            </a:endParaRPr>
          </a:p>
        </p:txBody>
      </p:sp>
      <p:pic>
        <p:nvPicPr>
          <p:cNvPr id="4" name="Picture 3" descr="FlamingFireMoving.gif"/>
          <p:cNvPicPr>
            <a:picLocks noChangeAspect="1"/>
          </p:cNvPicPr>
          <p:nvPr/>
        </p:nvPicPr>
        <p:blipFill>
          <a:blip r:embed="rId3" cstate="print"/>
          <a:stretch>
            <a:fillRect/>
          </a:stretch>
        </p:blipFill>
        <p:spPr>
          <a:xfrm>
            <a:off x="7812360" y="2060848"/>
            <a:ext cx="941643" cy="1651316"/>
          </a:xfrm>
          <a:prstGeom prst="rect">
            <a:avLst/>
          </a:prstGeom>
        </p:spPr>
      </p:pic>
      <p:pic>
        <p:nvPicPr>
          <p:cNvPr id="5" name="Picture 4" descr="FlamingFireMoving.gif"/>
          <p:cNvPicPr>
            <a:picLocks noChangeAspect="1"/>
          </p:cNvPicPr>
          <p:nvPr/>
        </p:nvPicPr>
        <p:blipFill>
          <a:blip r:embed="rId3" cstate="print"/>
          <a:stretch>
            <a:fillRect/>
          </a:stretch>
        </p:blipFill>
        <p:spPr>
          <a:xfrm>
            <a:off x="5436096" y="1268760"/>
            <a:ext cx="941643" cy="1651316"/>
          </a:xfrm>
          <a:prstGeom prst="rect">
            <a:avLst/>
          </a:prstGeom>
        </p:spPr>
      </p:pic>
      <p:pic>
        <p:nvPicPr>
          <p:cNvPr id="6" name="Picture 5" descr="FlamingFireMoving.gif"/>
          <p:cNvPicPr>
            <a:picLocks noChangeAspect="1"/>
          </p:cNvPicPr>
          <p:nvPr/>
        </p:nvPicPr>
        <p:blipFill>
          <a:blip r:embed="rId3" cstate="print"/>
          <a:stretch>
            <a:fillRect/>
          </a:stretch>
        </p:blipFill>
        <p:spPr>
          <a:xfrm>
            <a:off x="3923928" y="620688"/>
            <a:ext cx="941643" cy="1651316"/>
          </a:xfrm>
          <a:prstGeom prst="rect">
            <a:avLst/>
          </a:prstGeom>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enorah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539552" y="0"/>
            <a:ext cx="8280920" cy="2523768"/>
          </a:xfrm>
          <a:prstGeom prst="rect">
            <a:avLst/>
          </a:prstGeom>
          <a:blipFill dpi="0" rotWithShape="1">
            <a:blip r:embed="rId3" cstate="print">
              <a:alphaModFix amt="28000"/>
            </a:blip>
            <a:srcRect/>
            <a:tile tx="0" ty="0" sx="100000" sy="100000" flip="none" algn="tl"/>
          </a:blipFill>
          <a:ln w="9525">
            <a:noFill/>
            <a:miter lim="800000"/>
            <a:headEnd/>
            <a:tailEnd/>
          </a:ln>
          <a:effectLst>
            <a:outerShdw blurRad="50800" dist="50800" dir="5400000" algn="ctr" rotWithShape="0">
              <a:srgbClr val="808000"/>
            </a:outerShdw>
          </a:effectLst>
        </p:spPr>
        <p:txBody>
          <a:bodyPr wrap="square">
            <a:spAutoFit/>
          </a:bodyPr>
          <a:lstStyle/>
          <a:p>
            <a:pPr algn="ctr"/>
            <a:r>
              <a:rPr lang="en-US" sz="2400" b="1" u="sng" dirty="0" smtClean="0">
                <a:solidFill>
                  <a:srgbClr val="808000"/>
                </a:solidFill>
                <a:latin typeface="Papyrus" pitchFamily="66" charset="0"/>
              </a:rPr>
              <a:t>The Menorah represents the work of the </a:t>
            </a:r>
            <a:r>
              <a:rPr lang="en-US" sz="2400" b="1" u="sng" dirty="0" smtClean="0">
                <a:solidFill>
                  <a:srgbClr val="0000FF"/>
                </a:solidFill>
                <a:latin typeface="Papyrus" pitchFamily="66" charset="0"/>
              </a:rPr>
              <a:t>Holy Spirit</a:t>
            </a:r>
            <a:r>
              <a:rPr lang="en-US" sz="2400" b="1" dirty="0" smtClean="0">
                <a:solidFill>
                  <a:srgbClr val="808000"/>
                </a:solidFill>
                <a:latin typeface="Papyrus" pitchFamily="66" charset="0"/>
              </a:rPr>
              <a:t>!</a:t>
            </a:r>
            <a:br>
              <a:rPr lang="en-US" sz="2400" b="1" dirty="0" smtClean="0">
                <a:solidFill>
                  <a:srgbClr val="808000"/>
                </a:solidFill>
                <a:latin typeface="Papyrus" pitchFamily="66" charset="0"/>
              </a:rPr>
            </a:br>
            <a:r>
              <a:rPr lang="en-US" sz="1400" b="1" dirty="0" smtClean="0">
                <a:solidFill>
                  <a:srgbClr val="C00000"/>
                </a:solidFill>
                <a:latin typeface="Papyrus" pitchFamily="66" charset="0"/>
              </a:rPr>
              <a:t>Part 1</a:t>
            </a:r>
          </a:p>
          <a:p>
            <a:pPr algn="just"/>
            <a:r>
              <a:rPr lang="en-US" sz="2400" b="1" dirty="0" smtClean="0">
                <a:solidFill>
                  <a:schemeClr val="tx2">
                    <a:lumMod val="75000"/>
                  </a:schemeClr>
                </a:solidFill>
                <a:latin typeface="Papyrus" pitchFamily="66" charset="0"/>
              </a:rPr>
              <a:t>As the Menorah was hammered out of a rock and the other lights where fixed to the center to the foot, so the </a:t>
            </a:r>
            <a:r>
              <a:rPr lang="en-US" sz="2400" b="1" dirty="0" smtClean="0">
                <a:solidFill>
                  <a:srgbClr val="0000FF"/>
                </a:solidFill>
                <a:latin typeface="Papyrus" pitchFamily="66" charset="0"/>
              </a:rPr>
              <a:t>Holy Spirit </a:t>
            </a:r>
            <a:r>
              <a:rPr lang="en-US" sz="2400" b="1" dirty="0" smtClean="0">
                <a:solidFill>
                  <a:schemeClr val="tx2">
                    <a:lumMod val="75000"/>
                  </a:schemeClr>
                </a:solidFill>
                <a:latin typeface="Papyrus" pitchFamily="66" charset="0"/>
              </a:rPr>
              <a:t>will "hammer us"; so to speak! </a:t>
            </a:r>
            <a:r>
              <a:rPr lang="en-US" sz="2400" b="1" dirty="0" smtClean="0">
                <a:solidFill>
                  <a:srgbClr val="0000FF"/>
                </a:solidFill>
                <a:latin typeface="Papyrus" pitchFamily="66" charset="0"/>
              </a:rPr>
              <a:t>He</a:t>
            </a:r>
            <a:r>
              <a:rPr lang="en-US" sz="2400" b="1" dirty="0" smtClean="0">
                <a:solidFill>
                  <a:srgbClr val="808000"/>
                </a:solidFill>
                <a:latin typeface="Papyrus" pitchFamily="66" charset="0"/>
              </a:rPr>
              <a:t> </a:t>
            </a:r>
            <a:r>
              <a:rPr lang="en-US" sz="2400" b="1" dirty="0" smtClean="0">
                <a:solidFill>
                  <a:schemeClr val="tx2">
                    <a:lumMod val="75000"/>
                  </a:schemeClr>
                </a:solidFill>
                <a:latin typeface="Papyrus" pitchFamily="66" charset="0"/>
              </a:rPr>
              <a:t>will purify us and cleans us and remove the flesh so we will die to self and He will be the King of our life's! </a:t>
            </a:r>
            <a:r>
              <a:rPr lang="en-US" sz="2400" b="1" dirty="0" smtClean="0">
                <a:solidFill>
                  <a:srgbClr val="FF0000"/>
                </a:solidFill>
                <a:latin typeface="Papyrus" pitchFamily="66" charset="0"/>
              </a:rPr>
              <a:t>Yeshua/Jesus Son </a:t>
            </a:r>
            <a:r>
              <a:rPr lang="en-US" sz="2400" b="1" dirty="0" smtClean="0">
                <a:solidFill>
                  <a:schemeClr val="tx2">
                    <a:lumMod val="75000"/>
                  </a:schemeClr>
                </a:solidFill>
                <a:latin typeface="Papyrus" pitchFamily="66" charset="0"/>
              </a:rPr>
              <a:t>of a Carpenter</a:t>
            </a:r>
            <a:r>
              <a:rPr lang="en-US" sz="2400" b="1" dirty="0" smtClean="0">
                <a:solidFill>
                  <a:srgbClr val="808000"/>
                </a:solidFill>
                <a:latin typeface="Papyrus" pitchFamily="66" charset="0"/>
              </a:rPr>
              <a:t>!</a:t>
            </a:r>
          </a:p>
        </p:txBody>
      </p:sp>
      <p:pic>
        <p:nvPicPr>
          <p:cNvPr id="4" name="Picture 3" descr="FlamingFireMoving.gif"/>
          <p:cNvPicPr>
            <a:picLocks noChangeAspect="1"/>
          </p:cNvPicPr>
          <p:nvPr/>
        </p:nvPicPr>
        <p:blipFill>
          <a:blip r:embed="rId4" cstate="print"/>
          <a:stretch>
            <a:fillRect/>
          </a:stretch>
        </p:blipFill>
        <p:spPr>
          <a:xfrm>
            <a:off x="7812360" y="1988840"/>
            <a:ext cx="941643" cy="1651316"/>
          </a:xfrm>
          <a:prstGeom prst="rect">
            <a:avLst/>
          </a:prstGeom>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enorah2.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539552" y="0"/>
            <a:ext cx="8280920" cy="2739211"/>
          </a:xfrm>
          <a:prstGeom prst="rect">
            <a:avLst/>
          </a:prstGeom>
          <a:blipFill dpi="0" rotWithShape="1">
            <a:blip r:embed="rId5" cstate="print">
              <a:alphaModFix amt="28000"/>
            </a:blip>
            <a:srcRect/>
            <a:tile tx="0" ty="0" sx="100000" sy="100000" flip="none" algn="tl"/>
          </a:blipFill>
          <a:ln w="9525">
            <a:noFill/>
            <a:miter lim="800000"/>
            <a:headEnd/>
            <a:tailEnd/>
          </a:ln>
          <a:effectLst>
            <a:outerShdw blurRad="50800" dist="50800" dir="5400000" algn="ctr" rotWithShape="0">
              <a:srgbClr val="808000"/>
            </a:outerShdw>
          </a:effectLst>
        </p:spPr>
        <p:txBody>
          <a:bodyPr wrap="square">
            <a:spAutoFit/>
          </a:bodyPr>
          <a:lstStyle/>
          <a:p>
            <a:pPr algn="ctr"/>
            <a:r>
              <a:rPr lang="en-US" sz="2400" b="1" u="sng" dirty="0" smtClean="0">
                <a:solidFill>
                  <a:srgbClr val="808000"/>
                </a:solidFill>
                <a:latin typeface="Papyrus" pitchFamily="66" charset="0"/>
              </a:rPr>
              <a:t>The Menorah represents the work of the </a:t>
            </a:r>
            <a:r>
              <a:rPr lang="en-US" sz="2400" b="1" u="sng" dirty="0" smtClean="0">
                <a:solidFill>
                  <a:srgbClr val="0000FF"/>
                </a:solidFill>
                <a:latin typeface="Papyrus" pitchFamily="66" charset="0"/>
              </a:rPr>
              <a:t>Holy Spirit</a:t>
            </a:r>
            <a:r>
              <a:rPr lang="en-US" sz="2400" b="1" dirty="0" smtClean="0">
                <a:solidFill>
                  <a:srgbClr val="808000"/>
                </a:solidFill>
                <a:latin typeface="Papyrus" pitchFamily="66" charset="0"/>
              </a:rPr>
              <a:t>!</a:t>
            </a:r>
            <a:br>
              <a:rPr lang="en-US" sz="2400" b="1" dirty="0" smtClean="0">
                <a:solidFill>
                  <a:srgbClr val="808000"/>
                </a:solidFill>
                <a:latin typeface="Papyrus" pitchFamily="66" charset="0"/>
              </a:rPr>
            </a:br>
            <a:r>
              <a:rPr lang="en-US" sz="1400" b="1" dirty="0" smtClean="0">
                <a:solidFill>
                  <a:srgbClr val="C00000"/>
                </a:solidFill>
                <a:latin typeface="Papyrus" pitchFamily="66" charset="0"/>
              </a:rPr>
              <a:t>Part 2</a:t>
            </a:r>
          </a:p>
          <a:p>
            <a:pPr algn="just"/>
            <a:r>
              <a:rPr lang="en-US" sz="2400" b="1" dirty="0" smtClean="0">
                <a:solidFill>
                  <a:schemeClr val="tx2">
                    <a:lumMod val="75000"/>
                  </a:schemeClr>
                </a:solidFill>
                <a:latin typeface="Papyrus" pitchFamily="66" charset="0"/>
              </a:rPr>
              <a:t>We will look as pure gold! And we will be one with Him! As the Menorah stood before the </a:t>
            </a:r>
            <a:r>
              <a:rPr lang="en-US" sz="2400" b="1" u="sng" dirty="0" smtClean="0">
                <a:solidFill>
                  <a:srgbClr val="FFFF00"/>
                </a:solidFill>
                <a:effectLst>
                  <a:outerShdw blurRad="38100" dist="38100" dir="2700000" algn="tl">
                    <a:srgbClr val="000000">
                      <a:alpha val="43137"/>
                    </a:srgbClr>
                  </a:outerShdw>
                </a:effectLst>
                <a:latin typeface="Papyrus" pitchFamily="66" charset="0"/>
              </a:rPr>
              <a:t>Holy of Holies </a:t>
            </a:r>
            <a:r>
              <a:rPr lang="en-US" sz="2400" b="1" dirty="0" smtClean="0">
                <a:solidFill>
                  <a:schemeClr val="tx2">
                    <a:lumMod val="75000"/>
                  </a:schemeClr>
                </a:solidFill>
                <a:latin typeface="Papyrus" pitchFamily="66" charset="0"/>
              </a:rPr>
              <a:t>it represents that if we are not dead on self we cannot enter His heart! Flesh will not see our King and cannot enter His Throne! When gold is at the highest melting point it will be as </a:t>
            </a:r>
            <a:r>
              <a:rPr lang="en-US" sz="2400" b="1" u="sng" dirty="0" smtClean="0">
                <a:solidFill>
                  <a:schemeClr val="tx2">
                    <a:lumMod val="75000"/>
                  </a:schemeClr>
                </a:solidFill>
                <a:latin typeface="Papyrus" pitchFamily="66" charset="0"/>
              </a:rPr>
              <a:t>clear as glass</a:t>
            </a:r>
            <a:r>
              <a:rPr lang="en-US" sz="2400" b="1" dirty="0" smtClean="0">
                <a:solidFill>
                  <a:schemeClr val="tx2">
                    <a:lumMod val="75000"/>
                  </a:schemeClr>
                </a:solidFill>
                <a:latin typeface="Papyrus" pitchFamily="66" charset="0"/>
              </a:rPr>
              <a:t>! </a:t>
            </a:r>
          </a:p>
          <a:p>
            <a:pPr algn="just"/>
            <a:r>
              <a:rPr lang="en-US" sz="1400" b="1" dirty="0" smtClean="0">
                <a:solidFill>
                  <a:srgbClr val="F4EE00"/>
                </a:solidFill>
                <a:latin typeface="Papyrus" pitchFamily="66" charset="0"/>
              </a:rPr>
              <a:t>(that demands enormous heat) </a:t>
            </a:r>
          </a:p>
        </p:txBody>
      </p:sp>
      <p:pic>
        <p:nvPicPr>
          <p:cNvPr id="5" name="Picture 4" descr="FlamingFireMoving.gif"/>
          <p:cNvPicPr>
            <a:picLocks noChangeAspect="1"/>
          </p:cNvPicPr>
          <p:nvPr/>
        </p:nvPicPr>
        <p:blipFill>
          <a:blip r:embed="rId6" cstate="print"/>
          <a:stretch>
            <a:fillRect/>
          </a:stretch>
        </p:blipFill>
        <p:spPr>
          <a:xfrm>
            <a:off x="7806821" y="1849692"/>
            <a:ext cx="941643" cy="1651316"/>
          </a:xfrm>
          <a:prstGeom prst="rect">
            <a:avLst/>
          </a:prstGeom>
        </p:spPr>
      </p:pic>
      <p:pic>
        <p:nvPicPr>
          <p:cNvPr id="7" name="Picture 6" descr="FlamingFireMoving.gif"/>
          <p:cNvPicPr>
            <a:picLocks noChangeAspect="1"/>
          </p:cNvPicPr>
          <p:nvPr/>
        </p:nvPicPr>
        <p:blipFill>
          <a:blip r:embed="rId6" cstate="print"/>
          <a:stretch>
            <a:fillRect/>
          </a:stretch>
        </p:blipFill>
        <p:spPr>
          <a:xfrm>
            <a:off x="107504" y="0"/>
            <a:ext cx="541216" cy="764704"/>
          </a:xfrm>
          <a:prstGeom prst="rect">
            <a:avLst/>
          </a:prstGeom>
        </p:spPr>
      </p:pic>
    </p:spTree>
    <p:controls>
      <p:control spid="2050" name="DefaultOcx" r:id="rId2" imgW="3552840" imgH="2552760"/>
    </p:controls>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enorah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539552" y="0"/>
            <a:ext cx="8280920" cy="2154436"/>
          </a:xfrm>
          <a:prstGeom prst="rect">
            <a:avLst/>
          </a:prstGeom>
          <a:blipFill dpi="0" rotWithShape="1">
            <a:blip r:embed="rId3" cstate="print">
              <a:alphaModFix amt="28000"/>
            </a:blip>
            <a:srcRect/>
            <a:tile tx="0" ty="0" sx="100000" sy="100000" flip="none" algn="tl"/>
          </a:blipFill>
          <a:ln w="9525">
            <a:noFill/>
            <a:miter lim="800000"/>
            <a:headEnd/>
            <a:tailEnd/>
          </a:ln>
          <a:effectLst>
            <a:outerShdw blurRad="50800" dist="50800" dir="5400000" algn="ctr" rotWithShape="0">
              <a:srgbClr val="808000"/>
            </a:outerShdw>
          </a:effectLst>
        </p:spPr>
        <p:txBody>
          <a:bodyPr wrap="square">
            <a:spAutoFit/>
          </a:bodyPr>
          <a:lstStyle/>
          <a:p>
            <a:pPr algn="ctr"/>
            <a:r>
              <a:rPr lang="en-US" sz="2400" b="1" u="sng" dirty="0" smtClean="0">
                <a:solidFill>
                  <a:srgbClr val="808000"/>
                </a:solidFill>
                <a:latin typeface="Papyrus" pitchFamily="66" charset="0"/>
              </a:rPr>
              <a:t>The Menorah represents the work of the </a:t>
            </a:r>
            <a:r>
              <a:rPr lang="en-US" sz="2400" b="1" u="sng" dirty="0" smtClean="0">
                <a:solidFill>
                  <a:srgbClr val="0000FF"/>
                </a:solidFill>
                <a:latin typeface="Papyrus" pitchFamily="66" charset="0"/>
              </a:rPr>
              <a:t>Holy Spirit</a:t>
            </a:r>
            <a:r>
              <a:rPr lang="en-US" sz="2400" b="1" dirty="0" smtClean="0">
                <a:solidFill>
                  <a:srgbClr val="808000"/>
                </a:solidFill>
                <a:latin typeface="Papyrus" pitchFamily="66" charset="0"/>
              </a:rPr>
              <a:t>!</a:t>
            </a:r>
            <a:br>
              <a:rPr lang="en-US" sz="2400" b="1" dirty="0" smtClean="0">
                <a:solidFill>
                  <a:srgbClr val="808000"/>
                </a:solidFill>
                <a:latin typeface="Papyrus" pitchFamily="66" charset="0"/>
              </a:rPr>
            </a:br>
            <a:r>
              <a:rPr lang="en-US" sz="1400" b="1" dirty="0" smtClean="0">
                <a:solidFill>
                  <a:srgbClr val="C00000"/>
                </a:solidFill>
                <a:latin typeface="Papyrus" pitchFamily="66" charset="0"/>
              </a:rPr>
              <a:t>Part 3</a:t>
            </a:r>
          </a:p>
          <a:p>
            <a:pPr algn="just"/>
            <a:r>
              <a:rPr lang="en-US" sz="2400" b="1" dirty="0" smtClean="0">
                <a:solidFill>
                  <a:schemeClr val="tx2">
                    <a:lumMod val="75000"/>
                  </a:schemeClr>
                </a:solidFill>
                <a:latin typeface="Papyrus" pitchFamily="66" charset="0"/>
              </a:rPr>
              <a:t>If the Lord has achieved our melting process we will be as pure as gold and being transparent! Who will help us to continue this process? Who is the craftsman who work in us and through us? </a:t>
            </a:r>
            <a:r>
              <a:rPr lang="en-US" sz="2400" b="1" dirty="0" smtClean="0">
                <a:solidFill>
                  <a:srgbClr val="0000FF"/>
                </a:solidFill>
                <a:latin typeface="Papyrus" pitchFamily="66" charset="0"/>
              </a:rPr>
              <a:t>The Holy Spirit</a:t>
            </a:r>
            <a:r>
              <a:rPr lang="en-US" sz="2400" b="1" dirty="0" smtClean="0">
                <a:solidFill>
                  <a:srgbClr val="808000"/>
                </a:solidFill>
                <a:latin typeface="Papyrus" pitchFamily="66" charset="0"/>
              </a:rPr>
              <a:t>!</a:t>
            </a:r>
          </a:p>
        </p:txBody>
      </p:sp>
      <p:pic>
        <p:nvPicPr>
          <p:cNvPr id="4" name="Picture 3" descr="FlamingFireMoving.gif"/>
          <p:cNvPicPr>
            <a:picLocks noChangeAspect="1"/>
          </p:cNvPicPr>
          <p:nvPr/>
        </p:nvPicPr>
        <p:blipFill>
          <a:blip r:embed="rId4" cstate="print"/>
          <a:stretch>
            <a:fillRect/>
          </a:stretch>
        </p:blipFill>
        <p:spPr>
          <a:xfrm>
            <a:off x="7812360" y="1988840"/>
            <a:ext cx="941643" cy="1651316"/>
          </a:xfrm>
          <a:prstGeom prst="rect">
            <a:avLst/>
          </a:prstGeom>
        </p:spPr>
      </p:pic>
      <p:pic>
        <p:nvPicPr>
          <p:cNvPr id="5" name="Picture 4" descr="FlamingFireMoving.gif"/>
          <p:cNvPicPr>
            <a:picLocks noChangeAspect="1"/>
          </p:cNvPicPr>
          <p:nvPr/>
        </p:nvPicPr>
        <p:blipFill>
          <a:blip r:embed="rId4" cstate="print"/>
          <a:stretch>
            <a:fillRect/>
          </a:stretch>
        </p:blipFill>
        <p:spPr>
          <a:xfrm>
            <a:off x="5508104" y="1268760"/>
            <a:ext cx="941643" cy="1651316"/>
          </a:xfrm>
          <a:prstGeom prst="rect">
            <a:avLst/>
          </a:prstGeom>
        </p:spPr>
      </p:pic>
      <p:pic>
        <p:nvPicPr>
          <p:cNvPr id="6" name="Picture 5" descr="FlamingFireMoving.gif"/>
          <p:cNvPicPr>
            <a:picLocks noChangeAspect="1"/>
          </p:cNvPicPr>
          <p:nvPr/>
        </p:nvPicPr>
        <p:blipFill>
          <a:blip r:embed="rId4" cstate="print"/>
          <a:stretch>
            <a:fillRect/>
          </a:stretch>
        </p:blipFill>
        <p:spPr>
          <a:xfrm>
            <a:off x="107504" y="0"/>
            <a:ext cx="541216" cy="764704"/>
          </a:xfrm>
          <a:prstGeom prst="rect">
            <a:avLst/>
          </a:prstGeom>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2BkGr.jpg"/>
          <p:cNvPicPr>
            <a:picLocks noChangeAspect="1"/>
          </p:cNvPicPr>
          <p:nvPr/>
        </p:nvPicPr>
        <p:blipFill>
          <a:blip r:embed="rId4" cstate="print"/>
          <a:stretch>
            <a:fillRect/>
          </a:stretch>
        </p:blipFill>
        <p:spPr>
          <a:xfrm>
            <a:off x="1" y="0"/>
            <a:ext cx="9143999" cy="6858000"/>
          </a:xfrm>
          <a:prstGeom prst="rect">
            <a:avLst/>
          </a:prstGeom>
        </p:spPr>
      </p:pic>
      <p:pic>
        <p:nvPicPr>
          <p:cNvPr id="12" name="Picture 11" descr="Sword-Of-Fire.jpg"/>
          <p:cNvPicPr>
            <a:picLocks noChangeAspect="1"/>
          </p:cNvPicPr>
          <p:nvPr/>
        </p:nvPicPr>
        <p:blipFill>
          <a:blip r:embed="rId5" cstate="print"/>
          <a:stretch>
            <a:fillRect/>
          </a:stretch>
        </p:blipFill>
        <p:spPr>
          <a:xfrm>
            <a:off x="0" y="0"/>
            <a:ext cx="5997424" cy="6858000"/>
          </a:xfrm>
          <a:prstGeom prst="rect">
            <a:avLst/>
          </a:prstGeom>
        </p:spPr>
      </p:pic>
      <p:sp>
        <p:nvSpPr>
          <p:cNvPr id="8" name="TextBox 7"/>
          <p:cNvSpPr txBox="1"/>
          <p:nvPr/>
        </p:nvSpPr>
        <p:spPr>
          <a:xfrm>
            <a:off x="0" y="980728"/>
            <a:ext cx="5796136" cy="4339650"/>
          </a:xfrm>
          <a:prstGeom prst="rect">
            <a:avLst/>
          </a:prstGeom>
          <a:noFill/>
        </p:spPr>
        <p:txBody>
          <a:bodyPr wrap="square" rtlCol="0">
            <a:spAutoFit/>
          </a:bodyPr>
          <a:lstStyle/>
          <a:p>
            <a:pPr algn="just"/>
            <a:r>
              <a:rPr lang="en-US" sz="2000" b="1" dirty="0" smtClean="0">
                <a:solidFill>
                  <a:srgbClr val="002060"/>
                </a:solidFill>
                <a:latin typeface="Papyrus" pitchFamily="66" charset="0"/>
              </a:rPr>
              <a:t>The </a:t>
            </a:r>
            <a:r>
              <a:rPr lang="en-US" sz="2400" b="1" i="1" u="sng" dirty="0" smtClean="0">
                <a:solidFill>
                  <a:srgbClr val="FFC000"/>
                </a:solidFill>
                <a:effectLst>
                  <a:outerShdw blurRad="38100" dist="38100" dir="2700000" algn="tl">
                    <a:srgbClr val="000000">
                      <a:alpha val="43137"/>
                    </a:srgbClr>
                  </a:outerShdw>
                </a:effectLst>
                <a:latin typeface="Papyrus" pitchFamily="66" charset="0"/>
              </a:rPr>
              <a:t>FIRE</a:t>
            </a:r>
            <a:r>
              <a:rPr lang="en-US" sz="2000" b="1" i="1" dirty="0" smtClean="0">
                <a:solidFill>
                  <a:srgbClr val="002060"/>
                </a:solidFill>
                <a:latin typeface="Papyrus" pitchFamily="66" charset="0"/>
              </a:rPr>
              <a:t> </a:t>
            </a:r>
            <a:r>
              <a:rPr lang="en-US" sz="2000" b="1" dirty="0" smtClean="0">
                <a:solidFill>
                  <a:srgbClr val="002060"/>
                </a:solidFill>
                <a:latin typeface="Papyrus" pitchFamily="66" charset="0"/>
              </a:rPr>
              <a:t>of the </a:t>
            </a:r>
            <a:r>
              <a:rPr lang="en-US" sz="2800" b="1" u="sng" dirty="0" smtClean="0">
                <a:solidFill>
                  <a:srgbClr val="DEA900"/>
                </a:solidFill>
                <a:effectLst>
                  <a:outerShdw blurRad="38100" dist="38100" dir="2700000" algn="tl">
                    <a:srgbClr val="000000">
                      <a:alpha val="43137"/>
                    </a:srgbClr>
                  </a:outerShdw>
                </a:effectLst>
                <a:latin typeface="Papyrus" pitchFamily="66" charset="0"/>
              </a:rPr>
              <a:t>living G-D </a:t>
            </a:r>
            <a:r>
              <a:rPr lang="en-US" sz="2000" b="1" dirty="0" smtClean="0">
                <a:solidFill>
                  <a:srgbClr val="002060"/>
                </a:solidFill>
                <a:latin typeface="Papyrus" pitchFamily="66" charset="0"/>
              </a:rPr>
              <a:t>burns these things deep in our hearts, IF we allow the </a:t>
            </a:r>
            <a:r>
              <a:rPr lang="en-US" sz="2000" b="1" dirty="0" smtClean="0">
                <a:solidFill>
                  <a:srgbClr val="0000FF"/>
                </a:solidFill>
                <a:latin typeface="Papyrus" pitchFamily="66" charset="0"/>
              </a:rPr>
              <a:t>Holy Spirit </a:t>
            </a:r>
            <a:r>
              <a:rPr lang="en-US" sz="2000" b="1" dirty="0" smtClean="0">
                <a:solidFill>
                  <a:srgbClr val="002060"/>
                </a:solidFill>
                <a:latin typeface="Papyrus" pitchFamily="66" charset="0"/>
              </a:rPr>
              <a:t>to do this tremendous work! Break up your fallow ground. </a:t>
            </a:r>
            <a:r>
              <a:rPr lang="en-US" sz="1600" b="1" i="1" dirty="0" smtClean="0">
                <a:solidFill>
                  <a:srgbClr val="008000"/>
                </a:solidFill>
                <a:latin typeface="Papyrus" pitchFamily="66" charset="0"/>
              </a:rPr>
              <a:t>(Hosea 10:12)</a:t>
            </a:r>
            <a:r>
              <a:rPr lang="en-US" sz="1600" b="1" dirty="0" smtClean="0">
                <a:solidFill>
                  <a:srgbClr val="008000"/>
                </a:solidFill>
                <a:latin typeface="Papyrus" pitchFamily="66" charset="0"/>
              </a:rPr>
              <a:t> </a:t>
            </a:r>
            <a:r>
              <a:rPr lang="en-US" sz="2000" b="1" dirty="0" smtClean="0">
                <a:solidFill>
                  <a:srgbClr val="002060"/>
                </a:solidFill>
                <a:latin typeface="Papyrus" pitchFamily="66" charset="0"/>
              </a:rPr>
              <a:t>It’s time to allow the </a:t>
            </a:r>
            <a:r>
              <a:rPr lang="en-US" sz="2000" b="1" dirty="0" smtClean="0">
                <a:solidFill>
                  <a:srgbClr val="0000FF"/>
                </a:solidFill>
                <a:latin typeface="Papyrus" pitchFamily="66" charset="0"/>
              </a:rPr>
              <a:t>Holy Spirit </a:t>
            </a:r>
            <a:r>
              <a:rPr lang="en-US" sz="2000" b="1" dirty="0" smtClean="0">
                <a:solidFill>
                  <a:srgbClr val="002060"/>
                </a:solidFill>
                <a:latin typeface="Papyrus" pitchFamily="66" charset="0"/>
              </a:rPr>
              <a:t>to touch us and make this ground soft and ready for the seeds. Breaking every </a:t>
            </a:r>
            <a:r>
              <a:rPr lang="en-US" sz="2000" b="1" dirty="0" smtClean="0">
                <a:solidFill>
                  <a:schemeClr val="accent6"/>
                </a:solidFill>
                <a:latin typeface="Papyrus" pitchFamily="66" charset="0"/>
              </a:rPr>
              <a:t>stronghold</a:t>
            </a:r>
            <a:r>
              <a:rPr lang="en-US" sz="2000" b="1" dirty="0" smtClean="0">
                <a:solidFill>
                  <a:srgbClr val="002060"/>
                </a:solidFill>
                <a:latin typeface="Papyrus" pitchFamily="66" charset="0"/>
              </a:rPr>
              <a:t> in </a:t>
            </a:r>
            <a:r>
              <a:rPr lang="en-US" sz="2000" b="1" dirty="0" smtClean="0">
                <a:solidFill>
                  <a:srgbClr val="FF0000"/>
                </a:solidFill>
                <a:latin typeface="Papyrus" pitchFamily="66" charset="0"/>
              </a:rPr>
              <a:t>Yeshua’s Name</a:t>
            </a:r>
            <a:r>
              <a:rPr lang="en-US" sz="2000" b="1" dirty="0" smtClean="0">
                <a:solidFill>
                  <a:srgbClr val="002060"/>
                </a:solidFill>
                <a:latin typeface="Papyrus" pitchFamily="66" charset="0"/>
              </a:rPr>
              <a:t>! Break the power of </a:t>
            </a:r>
            <a:r>
              <a:rPr lang="en-US" sz="2000" b="1" dirty="0" smtClean="0">
                <a:solidFill>
                  <a:schemeClr val="accent6"/>
                </a:solidFill>
                <a:latin typeface="Papyrus" pitchFamily="66" charset="0"/>
              </a:rPr>
              <a:t>satan</a:t>
            </a:r>
            <a:r>
              <a:rPr lang="en-US" sz="2000" b="1" dirty="0" smtClean="0">
                <a:solidFill>
                  <a:srgbClr val="002060"/>
                </a:solidFill>
                <a:latin typeface="Papyrus" pitchFamily="66" charset="0"/>
              </a:rPr>
              <a:t> over every life! Break every </a:t>
            </a:r>
            <a:r>
              <a:rPr lang="en-US" sz="2000" b="1" dirty="0" smtClean="0">
                <a:solidFill>
                  <a:schemeClr val="accent6"/>
                </a:solidFill>
                <a:latin typeface="Papyrus" pitchFamily="66" charset="0"/>
              </a:rPr>
              <a:t>resistance</a:t>
            </a:r>
            <a:r>
              <a:rPr lang="en-US" sz="2000" b="1" dirty="0" smtClean="0">
                <a:solidFill>
                  <a:srgbClr val="002060"/>
                </a:solidFill>
                <a:latin typeface="Papyrus" pitchFamily="66" charset="0"/>
              </a:rPr>
              <a:t> and release the POWER of G-D! </a:t>
            </a:r>
          </a:p>
          <a:p>
            <a:pPr algn="just"/>
            <a:r>
              <a:rPr lang="en-US" sz="2400" b="1" u="sng" dirty="0" smtClean="0">
                <a:solidFill>
                  <a:srgbClr val="002060"/>
                </a:solidFill>
                <a:effectLst>
                  <a:outerShdw blurRad="38100" dist="38100" dir="2700000" algn="tl">
                    <a:srgbClr val="000000">
                      <a:alpha val="43137"/>
                    </a:srgbClr>
                  </a:outerShdw>
                </a:effectLst>
                <a:latin typeface="Papyrus" pitchFamily="66" charset="0"/>
              </a:rPr>
              <a:t>Yes, the All-consuming </a:t>
            </a:r>
            <a:r>
              <a:rPr lang="en-US" sz="2400" b="1" i="1" u="sng" dirty="0" smtClean="0">
                <a:solidFill>
                  <a:srgbClr val="FFFF00"/>
                </a:solidFill>
                <a:effectLst>
                  <a:outerShdw blurRad="38100" dist="38100" dir="2700000" algn="tl">
                    <a:srgbClr val="000000">
                      <a:alpha val="43137"/>
                    </a:srgbClr>
                  </a:outerShdw>
                </a:effectLst>
                <a:latin typeface="Papyrus" pitchFamily="66" charset="0"/>
              </a:rPr>
              <a:t>FIRE</a:t>
            </a:r>
            <a:r>
              <a:rPr lang="en-US" sz="2400" b="1" u="sng" dirty="0" smtClean="0">
                <a:solidFill>
                  <a:srgbClr val="002060"/>
                </a:solidFill>
                <a:effectLst>
                  <a:outerShdw blurRad="38100" dist="38100" dir="2700000" algn="tl">
                    <a:srgbClr val="000000">
                      <a:alpha val="43137"/>
                    </a:srgbClr>
                  </a:outerShdw>
                </a:effectLst>
                <a:latin typeface="Papyrus" pitchFamily="66" charset="0"/>
              </a:rPr>
              <a:t> of G-D </a:t>
            </a:r>
          </a:p>
          <a:p>
            <a:pPr algn="just"/>
            <a:r>
              <a:rPr lang="en-US" sz="2400" b="1" u="sng" dirty="0" smtClean="0">
                <a:solidFill>
                  <a:srgbClr val="002060"/>
                </a:solidFill>
                <a:effectLst>
                  <a:outerShdw blurRad="38100" dist="38100" dir="2700000" algn="tl">
                    <a:srgbClr val="000000">
                      <a:alpha val="43137"/>
                    </a:srgbClr>
                  </a:outerShdw>
                </a:effectLst>
                <a:latin typeface="Papyrus" pitchFamily="66" charset="0"/>
              </a:rPr>
              <a:t>will burn, deep, deeper in our hearts </a:t>
            </a:r>
          </a:p>
          <a:p>
            <a:pPr algn="just"/>
            <a:r>
              <a:rPr lang="en-US" sz="2000" b="1" dirty="0" smtClean="0">
                <a:solidFill>
                  <a:srgbClr val="002060"/>
                </a:solidFill>
                <a:latin typeface="Papyrus" pitchFamily="66" charset="0"/>
              </a:rPr>
              <a:t>so that </a:t>
            </a:r>
            <a:r>
              <a:rPr lang="en-US" sz="2000" b="1" dirty="0" smtClean="0">
                <a:solidFill>
                  <a:schemeClr val="accent6"/>
                </a:solidFill>
                <a:latin typeface="Papyrus" pitchFamily="66" charset="0"/>
              </a:rPr>
              <a:t>every religious spirit </a:t>
            </a:r>
            <a:r>
              <a:rPr lang="en-US" sz="2000" b="1" dirty="0" smtClean="0">
                <a:solidFill>
                  <a:srgbClr val="002060"/>
                </a:solidFill>
                <a:latin typeface="Papyrus" pitchFamily="66" charset="0"/>
              </a:rPr>
              <a:t>will be burned and consumed!</a:t>
            </a:r>
            <a:endParaRPr lang="en-US" sz="2000" b="1" i="1" dirty="0" smtClean="0">
              <a:solidFill>
                <a:srgbClr val="002060"/>
              </a:solidFill>
              <a:effectLst>
                <a:outerShdw blurRad="38100" dist="38100" dir="2700000" algn="tl">
                  <a:srgbClr val="000000">
                    <a:alpha val="43137"/>
                  </a:srgbClr>
                </a:outerShdw>
              </a:effectLst>
              <a:latin typeface="Papyrus" pitchFamily="66" charset="0"/>
            </a:endParaRPr>
          </a:p>
        </p:txBody>
      </p:sp>
      <p:sp>
        <p:nvSpPr>
          <p:cNvPr id="7" name="Rectangle 13"/>
          <p:cNvSpPr>
            <a:spLocks noChangeArrowheads="1"/>
          </p:cNvSpPr>
          <p:nvPr/>
        </p:nvSpPr>
        <p:spPr bwMode="auto">
          <a:xfrm>
            <a:off x="5903640" y="4509120"/>
            <a:ext cx="3240360" cy="338554"/>
          </a:xfrm>
          <a:prstGeom prst="rect">
            <a:avLst/>
          </a:prstGeom>
          <a:noFill/>
          <a:ln w="9525">
            <a:noFill/>
            <a:miter lim="800000"/>
            <a:headEnd/>
            <a:tailEnd/>
          </a:ln>
          <a:effectLst/>
        </p:spPr>
        <p:txBody>
          <a:bodyPr wrap="square">
            <a:spAutoFit/>
          </a:bodyPr>
          <a:lstStyle/>
          <a:p>
            <a:pPr algn="ctr">
              <a:defRPr/>
            </a:pPr>
            <a:r>
              <a:rPr lang="en-US" sz="1200" b="1" dirty="0">
                <a:solidFill>
                  <a:srgbClr val="8080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800080"/>
                </a:solidFill>
                <a:effectLst>
                  <a:outerShdw blurRad="38100" dist="38100" dir="2700000" algn="tl">
                    <a:srgbClr val="000000"/>
                  </a:outerShdw>
                </a:effectLst>
                <a:latin typeface="Papyrus" pitchFamily="66" charset="0"/>
              </a:rPr>
              <a:t>Outreach Ministry Int</a:t>
            </a:r>
            <a:r>
              <a:rPr lang="en-US" sz="1600" b="1" dirty="0">
                <a:solidFill>
                  <a:srgbClr val="800080"/>
                </a:solidFill>
                <a:effectLst>
                  <a:outerShdw blurRad="38100" dist="38100" dir="2700000" algn="tl">
                    <a:srgbClr val="000000"/>
                  </a:outerShdw>
                </a:effectLst>
                <a:latin typeface="Papyrus" pitchFamily="66" charset="0"/>
              </a:rPr>
              <a:t>. </a:t>
            </a:r>
            <a:r>
              <a:rPr lang="en-US" sz="1050" b="1" dirty="0">
                <a:solidFill>
                  <a:srgbClr val="800080"/>
                </a:solidFill>
                <a:effectLst>
                  <a:outerShdw blurRad="38100" dist="38100" dir="2700000" algn="tl">
                    <a:srgbClr val="000000"/>
                  </a:outerShdw>
                </a:effectLst>
                <a:latin typeface="Papyrus" pitchFamily="66" charset="0"/>
              </a:rPr>
              <a:t>Inc</a:t>
            </a:r>
            <a:r>
              <a:rPr lang="en-US" sz="1050" b="1" dirty="0">
                <a:solidFill>
                  <a:srgbClr val="800080"/>
                </a:solidFill>
                <a:effectLst>
                  <a:outerShdw blurRad="38100" dist="38100" dir="2700000" algn="tl">
                    <a:srgbClr val="000000"/>
                  </a:outerShdw>
                </a:effectLst>
              </a:rPr>
              <a:t>.  ©</a:t>
            </a:r>
          </a:p>
        </p:txBody>
      </p:sp>
      <p:sp>
        <p:nvSpPr>
          <p:cNvPr id="11" name="TextBox 10"/>
          <p:cNvSpPr txBox="1"/>
          <p:nvPr/>
        </p:nvSpPr>
        <p:spPr>
          <a:xfrm>
            <a:off x="0" y="332656"/>
            <a:ext cx="9144000" cy="523220"/>
          </a:xfrm>
          <a:prstGeom prst="rect">
            <a:avLst/>
          </a:prstGeom>
          <a:noFill/>
        </p:spPr>
        <p:txBody>
          <a:bodyPr wrap="square" rtlCol="0">
            <a:spAutoFit/>
          </a:bodyPr>
          <a:lstStyle/>
          <a:p>
            <a:pPr algn="ctr"/>
            <a:r>
              <a:rPr lang="en-US" sz="2800" b="1" dirty="0" smtClean="0">
                <a:solidFill>
                  <a:srgbClr val="DEA900"/>
                </a:solidFill>
                <a:effectLst>
                  <a:outerShdw blurRad="38100" dist="38100" dir="2700000" algn="tl">
                    <a:srgbClr val="000000">
                      <a:alpha val="43137"/>
                    </a:srgbClr>
                  </a:outerShdw>
                </a:effectLst>
                <a:latin typeface="Papyrus" pitchFamily="66" charset="0"/>
              </a:rPr>
              <a:t>   </a:t>
            </a:r>
            <a:r>
              <a:rPr lang="en-US" sz="2800" b="1" u="sng" dirty="0" smtClean="0">
                <a:solidFill>
                  <a:srgbClr val="DEA900"/>
                </a:solidFill>
                <a:effectLst>
                  <a:outerShdw blurRad="38100" dist="38100" dir="2700000" algn="tl">
                    <a:srgbClr val="000000">
                      <a:alpha val="43137"/>
                    </a:srgbClr>
                  </a:outerShdw>
                </a:effectLst>
                <a:latin typeface="Papyrus" pitchFamily="66" charset="0"/>
              </a:rPr>
              <a:t>Purified through the All-Consuming </a:t>
            </a:r>
            <a:r>
              <a:rPr lang="en-US" sz="2800" b="1" i="1" u="sng" dirty="0" smtClean="0">
                <a:solidFill>
                  <a:srgbClr val="FFFF00"/>
                </a:solidFill>
                <a:effectLst>
                  <a:outerShdw blurRad="38100" dist="38100" dir="2700000" algn="tl">
                    <a:srgbClr val="000000">
                      <a:alpha val="43137"/>
                    </a:srgbClr>
                  </a:outerShdw>
                </a:effectLst>
                <a:latin typeface="Papyrus" pitchFamily="66" charset="0"/>
              </a:rPr>
              <a:t>FIRE</a:t>
            </a:r>
            <a:r>
              <a:rPr lang="en-US" sz="2800" b="1" u="sng" dirty="0" smtClean="0">
                <a:solidFill>
                  <a:srgbClr val="DEA900"/>
                </a:solidFill>
                <a:effectLst>
                  <a:outerShdw blurRad="38100" dist="38100" dir="2700000" algn="tl">
                    <a:srgbClr val="000000">
                      <a:alpha val="43137"/>
                    </a:srgbClr>
                  </a:outerShdw>
                </a:effectLst>
                <a:latin typeface="Papyrus" pitchFamily="66" charset="0"/>
              </a:rPr>
              <a:t>    of YHWH!</a:t>
            </a:r>
            <a:endParaRPr lang="en-US" sz="2800" b="1" u="sng" dirty="0">
              <a:solidFill>
                <a:srgbClr val="DEA900"/>
              </a:solidFill>
              <a:effectLst>
                <a:outerShdw blurRad="38100" dist="38100" dir="2700000" algn="tl">
                  <a:srgbClr val="000000">
                    <a:alpha val="43137"/>
                  </a:srgbClr>
                </a:outerShdw>
              </a:effectLst>
              <a:latin typeface="Papyrus" pitchFamily="66" charset="0"/>
            </a:endParaRPr>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FireTorchMoving.gif"/>
          <p:cNvPicPr>
            <a:picLocks noChangeAspect="1"/>
          </p:cNvPicPr>
          <p:nvPr/>
        </p:nvPicPr>
        <p:blipFill>
          <a:blip r:embed="rId6" cstate="print"/>
          <a:stretch>
            <a:fillRect/>
          </a:stretch>
        </p:blipFill>
        <p:spPr>
          <a:xfrm>
            <a:off x="7236295" y="3573016"/>
            <a:ext cx="927875" cy="936104"/>
          </a:xfrm>
          <a:prstGeom prst="rect">
            <a:avLst/>
          </a:prstGeom>
        </p:spPr>
      </p:pic>
      <p:pic>
        <p:nvPicPr>
          <p:cNvPr id="15" name="Picture 14" descr="FlamingFireMoving.gif"/>
          <p:cNvPicPr>
            <a:picLocks noChangeAspect="1"/>
          </p:cNvPicPr>
          <p:nvPr/>
        </p:nvPicPr>
        <p:blipFill>
          <a:blip r:embed="rId7" cstate="print"/>
          <a:stretch>
            <a:fillRect/>
          </a:stretch>
        </p:blipFill>
        <p:spPr>
          <a:xfrm>
            <a:off x="5364088" y="3140968"/>
            <a:ext cx="941643" cy="1651316"/>
          </a:xfrm>
          <a:prstGeom prst="rect">
            <a:avLst/>
          </a:prstGeom>
        </p:spPr>
      </p:pic>
      <p:pic>
        <p:nvPicPr>
          <p:cNvPr id="10" name="Picture 9" descr="FlamingFireMoving.gif"/>
          <p:cNvPicPr>
            <a:picLocks noChangeAspect="1"/>
          </p:cNvPicPr>
          <p:nvPr/>
        </p:nvPicPr>
        <p:blipFill>
          <a:blip r:embed="rId7" cstate="print"/>
          <a:stretch>
            <a:fillRect/>
          </a:stretch>
        </p:blipFill>
        <p:spPr>
          <a:xfrm>
            <a:off x="6835194" y="188640"/>
            <a:ext cx="334633" cy="586830"/>
          </a:xfrm>
          <a:prstGeom prst="rect">
            <a:avLst/>
          </a:prstGeom>
        </p:spPr>
      </p:pic>
    </p:spTree>
    <p:controls>
      <p:control spid="1026" name="DefaultOcx" r:id="rId2" imgW="3552840" imgH="2552760"/>
    </p:controls>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01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3" name="Text Box 5"/>
          <p:cNvSpPr txBox="1">
            <a:spLocks noChangeArrowheads="1"/>
          </p:cNvSpPr>
          <p:nvPr/>
        </p:nvSpPr>
        <p:spPr bwMode="auto">
          <a:xfrm>
            <a:off x="0" y="3068960"/>
            <a:ext cx="4860032" cy="2800767"/>
          </a:xfrm>
          <a:prstGeom prst="rect">
            <a:avLst/>
          </a:prstGeom>
          <a:noFill/>
          <a:ln w="9525">
            <a:noFill/>
            <a:miter lim="800000"/>
            <a:headEnd/>
            <a:tailEnd/>
          </a:ln>
        </p:spPr>
        <p:txBody>
          <a:bodyPr wrap="square">
            <a:spAutoFit/>
          </a:bodyPr>
          <a:lstStyle/>
          <a:p>
            <a:pPr algn="ctr">
              <a:spcBef>
                <a:spcPct val="50000"/>
              </a:spcBef>
            </a:pPr>
            <a:r>
              <a:rPr lang="nl-NL" sz="4400" dirty="0">
                <a:solidFill>
                  <a:srgbClr val="808000"/>
                </a:solidFill>
                <a:latin typeface="Australian Sunrise" pitchFamily="2" charset="0"/>
              </a:rPr>
              <a:t>The Table of </a:t>
            </a:r>
            <a:r>
              <a:rPr lang="nl-NL" sz="4400" b="1" dirty="0">
                <a:solidFill>
                  <a:srgbClr val="808000"/>
                </a:solidFill>
                <a:effectLst>
                  <a:outerShdw blurRad="38100" dist="38100" dir="2700000" algn="tl">
                    <a:srgbClr val="000000">
                      <a:alpha val="43137"/>
                    </a:srgbClr>
                  </a:outerShdw>
                </a:effectLst>
                <a:latin typeface="Australian Sunrise" pitchFamily="2" charset="0"/>
              </a:rPr>
              <a:t>12</a:t>
            </a:r>
            <a:r>
              <a:rPr lang="nl-NL" sz="4400" dirty="0">
                <a:solidFill>
                  <a:srgbClr val="808000"/>
                </a:solidFill>
                <a:latin typeface="Australian Sunrise" pitchFamily="2" charset="0"/>
              </a:rPr>
              <a:t> Shew-Breads; refering to each tribe of Israel</a:t>
            </a:r>
          </a:p>
        </p:txBody>
      </p:sp>
      <p:sp>
        <p:nvSpPr>
          <p:cNvPr id="4" name="Rectangle 13"/>
          <p:cNvSpPr>
            <a:spLocks noChangeArrowheads="1"/>
          </p:cNvSpPr>
          <p:nvPr/>
        </p:nvSpPr>
        <p:spPr bwMode="auto">
          <a:xfrm>
            <a:off x="5940152" y="6519446"/>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wipe(down)">
                                      <p:cBhvr>
                                        <p:cTn id="11" dur="580">
                                          <p:stCondLst>
                                            <p:cond delay="0"/>
                                          </p:stCondLst>
                                        </p:cTn>
                                        <p:tgtEl>
                                          <p:spTgt spid="27653"/>
                                        </p:tgtEl>
                                      </p:cBhvr>
                                    </p:animEffect>
                                    <p:anim calcmode="lin" valueType="num">
                                      <p:cBhvr>
                                        <p:cTn id="12"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7" dur="26">
                                          <p:stCondLst>
                                            <p:cond delay="650"/>
                                          </p:stCondLst>
                                        </p:cTn>
                                        <p:tgtEl>
                                          <p:spTgt spid="27653"/>
                                        </p:tgtEl>
                                      </p:cBhvr>
                                      <p:to x="100000" y="60000"/>
                                    </p:animScale>
                                    <p:animScale>
                                      <p:cBhvr>
                                        <p:cTn id="18" dur="166" decel="50000">
                                          <p:stCondLst>
                                            <p:cond delay="676"/>
                                          </p:stCondLst>
                                        </p:cTn>
                                        <p:tgtEl>
                                          <p:spTgt spid="27653"/>
                                        </p:tgtEl>
                                      </p:cBhvr>
                                      <p:to x="100000" y="100000"/>
                                    </p:animScale>
                                    <p:animScale>
                                      <p:cBhvr>
                                        <p:cTn id="19" dur="26">
                                          <p:stCondLst>
                                            <p:cond delay="1312"/>
                                          </p:stCondLst>
                                        </p:cTn>
                                        <p:tgtEl>
                                          <p:spTgt spid="27653"/>
                                        </p:tgtEl>
                                      </p:cBhvr>
                                      <p:to x="100000" y="80000"/>
                                    </p:animScale>
                                    <p:animScale>
                                      <p:cBhvr>
                                        <p:cTn id="20" dur="166" decel="50000">
                                          <p:stCondLst>
                                            <p:cond delay="1338"/>
                                          </p:stCondLst>
                                        </p:cTn>
                                        <p:tgtEl>
                                          <p:spTgt spid="27653"/>
                                        </p:tgtEl>
                                      </p:cBhvr>
                                      <p:to x="100000" y="100000"/>
                                    </p:animScale>
                                    <p:animScale>
                                      <p:cBhvr>
                                        <p:cTn id="21" dur="26">
                                          <p:stCondLst>
                                            <p:cond delay="1642"/>
                                          </p:stCondLst>
                                        </p:cTn>
                                        <p:tgtEl>
                                          <p:spTgt spid="27653"/>
                                        </p:tgtEl>
                                      </p:cBhvr>
                                      <p:to x="100000" y="90000"/>
                                    </p:animScale>
                                    <p:animScale>
                                      <p:cBhvr>
                                        <p:cTn id="22" dur="166" decel="50000">
                                          <p:stCondLst>
                                            <p:cond delay="1668"/>
                                          </p:stCondLst>
                                        </p:cTn>
                                        <p:tgtEl>
                                          <p:spTgt spid="27653"/>
                                        </p:tgtEl>
                                      </p:cBhvr>
                                      <p:to x="100000" y="100000"/>
                                    </p:animScale>
                                    <p:animScale>
                                      <p:cBhvr>
                                        <p:cTn id="23" dur="26">
                                          <p:stCondLst>
                                            <p:cond delay="1808"/>
                                          </p:stCondLst>
                                        </p:cTn>
                                        <p:tgtEl>
                                          <p:spTgt spid="27653"/>
                                        </p:tgtEl>
                                      </p:cBhvr>
                                      <p:to x="100000" y="95000"/>
                                    </p:animScale>
                                    <p:animScale>
                                      <p:cBhvr>
                                        <p:cTn id="24"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5508104" y="260648"/>
            <a:ext cx="3635896" cy="4493538"/>
          </a:xfrm>
          <a:prstGeom prst="rect">
            <a:avLst/>
          </a:prstGeom>
          <a:noFill/>
          <a:ln w="9525">
            <a:noFill/>
            <a:miter lim="800000"/>
            <a:headEnd/>
            <a:tailEnd/>
          </a:ln>
        </p:spPr>
        <p:txBody>
          <a:bodyPr wrap="square">
            <a:spAutoFit/>
          </a:bodyPr>
          <a:lstStyle/>
          <a:p>
            <a:pPr algn="ctr">
              <a:spcBef>
                <a:spcPct val="50000"/>
              </a:spcBef>
              <a:defRPr/>
            </a:pPr>
            <a:r>
              <a:rPr lang="nl-NL" sz="4400" dirty="0">
                <a:solidFill>
                  <a:schemeClr val="tx2">
                    <a:lumMod val="75000"/>
                  </a:schemeClr>
                </a:solidFill>
                <a:latin typeface="Australian Sunrise" pitchFamily="2" charset="0"/>
              </a:rPr>
              <a:t>The Table of 12 Shew-breads. </a:t>
            </a:r>
          </a:p>
          <a:p>
            <a:pPr algn="ctr">
              <a:spcBef>
                <a:spcPct val="50000"/>
              </a:spcBef>
              <a:defRPr/>
            </a:pPr>
            <a:r>
              <a:rPr lang="nl-NL" sz="4400" dirty="0">
                <a:solidFill>
                  <a:srgbClr val="FF0000"/>
                </a:solidFill>
                <a:latin typeface="Australian Sunrise" pitchFamily="2" charset="0"/>
              </a:rPr>
              <a:t>Yeshua</a:t>
            </a:r>
            <a:r>
              <a:rPr lang="nl-NL" sz="4400" dirty="0">
                <a:solidFill>
                  <a:schemeClr val="tx2">
                    <a:lumMod val="75000"/>
                  </a:schemeClr>
                </a:solidFill>
                <a:latin typeface="Australian Sunrise" pitchFamily="2" charset="0"/>
              </a:rPr>
              <a:t> is the Bread of life</a:t>
            </a:r>
          </a:p>
        </p:txBody>
      </p:sp>
      <p:pic>
        <p:nvPicPr>
          <p:cNvPr id="26627" name="Picture 3" descr="TableOfShowBreads-1.jpg"/>
          <p:cNvPicPr>
            <a:picLocks noChangeAspect="1"/>
          </p:cNvPicPr>
          <p:nvPr/>
        </p:nvPicPr>
        <p:blipFill>
          <a:blip r:embed="rId2" cstate="print"/>
          <a:srcRect/>
          <a:stretch>
            <a:fillRect/>
          </a:stretch>
        </p:blipFill>
        <p:spPr bwMode="auto">
          <a:xfrm>
            <a:off x="1" y="0"/>
            <a:ext cx="5436096" cy="5835198"/>
          </a:xfrm>
          <a:prstGeom prst="rect">
            <a:avLst/>
          </a:prstGeom>
          <a:noFill/>
          <a:ln w="9525">
            <a:noFill/>
            <a:miter lim="800000"/>
            <a:headEnd/>
            <a:tailEnd/>
          </a:ln>
        </p:spPr>
      </p:pic>
      <p:sp>
        <p:nvSpPr>
          <p:cNvPr id="4" name="Rectangle 13"/>
          <p:cNvSpPr>
            <a:spLocks noChangeArrowheads="1"/>
          </p:cNvSpPr>
          <p:nvPr/>
        </p:nvSpPr>
        <p:spPr bwMode="auto">
          <a:xfrm>
            <a:off x="3131840" y="0"/>
            <a:ext cx="3240360" cy="338554"/>
          </a:xfrm>
          <a:prstGeom prst="rect">
            <a:avLst/>
          </a:prstGeom>
          <a:noFill/>
          <a:ln w="9525">
            <a:noFill/>
            <a:miter lim="800000"/>
            <a:headEnd/>
            <a:tailEnd/>
          </a:ln>
          <a:effectLst/>
        </p:spPr>
        <p:txBody>
          <a:bodyPr wrap="square">
            <a:spAutoFit/>
          </a:bodyPr>
          <a:lstStyle/>
          <a:p>
            <a:pPr algn="ctr">
              <a:defRPr/>
            </a:pPr>
            <a:r>
              <a:rPr lang="en-US" sz="1200" b="1" dirty="0">
                <a:solidFill>
                  <a:srgbClr val="8080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800080"/>
                </a:solidFill>
                <a:effectLst>
                  <a:outerShdw blurRad="38100" dist="38100" dir="2700000" algn="tl">
                    <a:srgbClr val="000000"/>
                  </a:outerShdw>
                </a:effectLst>
                <a:latin typeface="Papyrus" pitchFamily="66" charset="0"/>
              </a:rPr>
              <a:t>Outreach Ministry Int</a:t>
            </a:r>
            <a:r>
              <a:rPr lang="en-US" sz="1600" b="1" dirty="0">
                <a:solidFill>
                  <a:srgbClr val="800080"/>
                </a:solidFill>
                <a:effectLst>
                  <a:outerShdw blurRad="38100" dist="38100" dir="2700000" algn="tl">
                    <a:srgbClr val="000000"/>
                  </a:outerShdw>
                </a:effectLst>
                <a:latin typeface="Papyrus" pitchFamily="66" charset="0"/>
              </a:rPr>
              <a:t>. </a:t>
            </a:r>
            <a:r>
              <a:rPr lang="en-US" sz="1050" b="1" dirty="0">
                <a:solidFill>
                  <a:srgbClr val="800080"/>
                </a:solidFill>
                <a:effectLst>
                  <a:outerShdw blurRad="38100" dist="38100" dir="2700000" algn="tl">
                    <a:srgbClr val="000000"/>
                  </a:outerShdw>
                </a:effectLst>
                <a:latin typeface="Papyrus" pitchFamily="66" charset="0"/>
              </a:rPr>
              <a:t>Inc</a:t>
            </a:r>
            <a:r>
              <a:rPr lang="en-US" sz="1050" b="1" dirty="0">
                <a:solidFill>
                  <a:srgbClr val="800080"/>
                </a:solidFill>
                <a:effectLst>
                  <a:outerShdw blurRad="38100" dist="38100" dir="2700000" algn="tl">
                    <a:srgbClr val="000000"/>
                  </a:outerShdw>
                </a:effectLst>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6"/>
          <p:cNvSpPr txBox="1">
            <a:spLocks noChangeArrowheads="1"/>
          </p:cNvSpPr>
          <p:nvPr/>
        </p:nvSpPr>
        <p:spPr bwMode="auto">
          <a:xfrm>
            <a:off x="1547813" y="1196975"/>
            <a:ext cx="6048375" cy="1311275"/>
          </a:xfrm>
          <a:prstGeom prst="rect">
            <a:avLst/>
          </a:prstGeom>
          <a:noFill/>
          <a:ln w="9525">
            <a:noFill/>
            <a:miter lim="800000"/>
            <a:headEnd/>
            <a:tailEnd/>
          </a:ln>
        </p:spPr>
        <p:txBody>
          <a:bodyPr>
            <a:spAutoFit/>
          </a:bodyPr>
          <a:lstStyle/>
          <a:p>
            <a:pPr algn="ctr">
              <a:spcBef>
                <a:spcPct val="50000"/>
              </a:spcBef>
            </a:pPr>
            <a:r>
              <a:rPr lang="nl-NL" sz="4000" b="1">
                <a:solidFill>
                  <a:schemeClr val="accent2"/>
                </a:solidFill>
              </a:rPr>
              <a:t>God wil wonen midden tussen zijn volk!</a:t>
            </a:r>
          </a:p>
        </p:txBody>
      </p:sp>
      <p:pic>
        <p:nvPicPr>
          <p:cNvPr id="6147" name="Picture 3" descr="tabernacle_image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8" name="Tekstvak 8"/>
          <p:cNvSpPr txBox="1">
            <a:spLocks noChangeArrowheads="1"/>
          </p:cNvSpPr>
          <p:nvPr/>
        </p:nvSpPr>
        <p:spPr bwMode="auto">
          <a:xfrm>
            <a:off x="357188" y="500063"/>
            <a:ext cx="8286750" cy="1200150"/>
          </a:xfrm>
          <a:prstGeom prst="rect">
            <a:avLst/>
          </a:prstGeom>
          <a:noFill/>
          <a:ln w="9525">
            <a:noFill/>
            <a:miter lim="800000"/>
            <a:headEnd/>
            <a:tailEnd/>
          </a:ln>
        </p:spPr>
        <p:txBody>
          <a:bodyPr>
            <a:spAutoFit/>
          </a:bodyPr>
          <a:lstStyle/>
          <a:p>
            <a:pPr algn="ctr"/>
            <a:r>
              <a:rPr lang="nl-BE" sz="3600" b="1" dirty="0">
                <a:solidFill>
                  <a:srgbClr val="F4EE00"/>
                </a:solidFill>
                <a:effectLst>
                  <a:outerShdw blurRad="38100" dist="38100" dir="2700000" algn="tl">
                    <a:srgbClr val="000000">
                      <a:alpha val="43137"/>
                    </a:srgbClr>
                  </a:outerShdw>
                </a:effectLst>
                <a:latin typeface="Papyrus" pitchFamily="66" charset="0"/>
              </a:rPr>
              <a:t>The very G-D of Israel who wants to live among His people</a:t>
            </a:r>
          </a:p>
        </p:txBody>
      </p:sp>
      <p:sp>
        <p:nvSpPr>
          <p:cNvPr id="10" name="Rechthoek 9"/>
          <p:cNvSpPr/>
          <p:nvPr/>
        </p:nvSpPr>
        <p:spPr>
          <a:xfrm>
            <a:off x="434975" y="3351213"/>
            <a:ext cx="8445500" cy="92233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nl-NL" sz="5400" b="1" cap="all"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wipe(down)">
                                      <p:cBhvr>
                                        <p:cTn id="7" dur="580">
                                          <p:stCondLst>
                                            <p:cond delay="0"/>
                                          </p:stCondLst>
                                        </p:cTn>
                                        <p:tgtEl>
                                          <p:spTgt spid="49158"/>
                                        </p:tgtEl>
                                      </p:cBhvr>
                                    </p:animEffect>
                                    <p:anim calcmode="lin" valueType="num">
                                      <p:cBhvr>
                                        <p:cTn id="8" dur="1822" tmFilter="0,0; 0.14,0.36; 0.43,0.73; 0.71,0.91; 1.0,1.0">
                                          <p:stCondLst>
                                            <p:cond delay="0"/>
                                          </p:stCondLst>
                                        </p:cTn>
                                        <p:tgtEl>
                                          <p:spTgt spid="491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1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1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1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158"/>
                                        </p:tgtEl>
                                        <p:attrNameLst>
                                          <p:attrName>ppt_y</p:attrName>
                                        </p:attrNameLst>
                                      </p:cBhvr>
                                      <p:tavLst>
                                        <p:tav tm="0" fmla="#ppt_y-sin(pi*$)/81">
                                          <p:val>
                                            <p:fltVal val="0"/>
                                          </p:val>
                                        </p:tav>
                                        <p:tav tm="100000">
                                          <p:val>
                                            <p:fltVal val="1"/>
                                          </p:val>
                                        </p:tav>
                                      </p:tavLst>
                                    </p:anim>
                                    <p:animScale>
                                      <p:cBhvr>
                                        <p:cTn id="13" dur="26">
                                          <p:stCondLst>
                                            <p:cond delay="650"/>
                                          </p:stCondLst>
                                        </p:cTn>
                                        <p:tgtEl>
                                          <p:spTgt spid="49158"/>
                                        </p:tgtEl>
                                      </p:cBhvr>
                                      <p:to x="100000" y="60000"/>
                                    </p:animScale>
                                    <p:animScale>
                                      <p:cBhvr>
                                        <p:cTn id="14" dur="166" decel="50000">
                                          <p:stCondLst>
                                            <p:cond delay="676"/>
                                          </p:stCondLst>
                                        </p:cTn>
                                        <p:tgtEl>
                                          <p:spTgt spid="49158"/>
                                        </p:tgtEl>
                                      </p:cBhvr>
                                      <p:to x="100000" y="100000"/>
                                    </p:animScale>
                                    <p:animScale>
                                      <p:cBhvr>
                                        <p:cTn id="15" dur="26">
                                          <p:stCondLst>
                                            <p:cond delay="1312"/>
                                          </p:stCondLst>
                                        </p:cTn>
                                        <p:tgtEl>
                                          <p:spTgt spid="49158"/>
                                        </p:tgtEl>
                                      </p:cBhvr>
                                      <p:to x="100000" y="80000"/>
                                    </p:animScale>
                                    <p:animScale>
                                      <p:cBhvr>
                                        <p:cTn id="16" dur="166" decel="50000">
                                          <p:stCondLst>
                                            <p:cond delay="1338"/>
                                          </p:stCondLst>
                                        </p:cTn>
                                        <p:tgtEl>
                                          <p:spTgt spid="49158"/>
                                        </p:tgtEl>
                                      </p:cBhvr>
                                      <p:to x="100000" y="100000"/>
                                    </p:animScale>
                                    <p:animScale>
                                      <p:cBhvr>
                                        <p:cTn id="17" dur="26">
                                          <p:stCondLst>
                                            <p:cond delay="1642"/>
                                          </p:stCondLst>
                                        </p:cTn>
                                        <p:tgtEl>
                                          <p:spTgt spid="49158"/>
                                        </p:tgtEl>
                                      </p:cBhvr>
                                      <p:to x="100000" y="90000"/>
                                    </p:animScale>
                                    <p:animScale>
                                      <p:cBhvr>
                                        <p:cTn id="18" dur="166" decel="50000">
                                          <p:stCondLst>
                                            <p:cond delay="1668"/>
                                          </p:stCondLst>
                                        </p:cTn>
                                        <p:tgtEl>
                                          <p:spTgt spid="49158"/>
                                        </p:tgtEl>
                                      </p:cBhvr>
                                      <p:to x="100000" y="100000"/>
                                    </p:animScale>
                                    <p:animScale>
                                      <p:cBhvr>
                                        <p:cTn id="19" dur="26">
                                          <p:stCondLst>
                                            <p:cond delay="1808"/>
                                          </p:stCondLst>
                                        </p:cTn>
                                        <p:tgtEl>
                                          <p:spTgt spid="49158"/>
                                        </p:tgtEl>
                                      </p:cBhvr>
                                      <p:to x="100000" y="95000"/>
                                    </p:animScale>
                                    <p:animScale>
                                      <p:cBhvr>
                                        <p:cTn id="20" dur="166" decel="50000">
                                          <p:stCondLst>
                                            <p:cond delay="1834"/>
                                          </p:stCondLst>
                                        </p:cTn>
                                        <p:tgtEl>
                                          <p:spTgt spid="491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Tabernacle_table_of_showbread_.jpg"/>
          <p:cNvPicPr>
            <a:picLocks noChangeAspect="1"/>
          </p:cNvPicPr>
          <p:nvPr/>
        </p:nvPicPr>
        <p:blipFill>
          <a:blip r:embed="rId2" cstate="print"/>
          <a:srcRect/>
          <a:stretch>
            <a:fillRect/>
          </a:stretch>
        </p:blipFill>
        <p:spPr bwMode="auto">
          <a:xfrm>
            <a:off x="0" y="0"/>
            <a:ext cx="9144000" cy="5805264"/>
          </a:xfrm>
          <a:prstGeom prst="rect">
            <a:avLst/>
          </a:prstGeom>
          <a:noFill/>
          <a:ln w="9525">
            <a:noFill/>
            <a:miter lim="800000"/>
            <a:headEnd/>
            <a:tailEnd/>
          </a:ln>
        </p:spPr>
      </p:pic>
      <p:sp>
        <p:nvSpPr>
          <p:cNvPr id="27653" name="Text Box 5"/>
          <p:cNvSpPr txBox="1">
            <a:spLocks noChangeArrowheads="1"/>
          </p:cNvSpPr>
          <p:nvPr/>
        </p:nvSpPr>
        <p:spPr bwMode="auto">
          <a:xfrm>
            <a:off x="0" y="3717032"/>
            <a:ext cx="9144000" cy="2246769"/>
          </a:xfrm>
          <a:prstGeom prst="rect">
            <a:avLst/>
          </a:prstGeom>
          <a:noFill/>
          <a:ln w="9525">
            <a:noFill/>
            <a:miter lim="800000"/>
            <a:headEnd/>
            <a:tailEnd/>
          </a:ln>
        </p:spPr>
        <p:txBody>
          <a:bodyPr wrap="square">
            <a:spAutoFit/>
          </a:bodyPr>
          <a:lstStyle/>
          <a:p>
            <a:pPr algn="just">
              <a:spcBef>
                <a:spcPct val="50000"/>
              </a:spcBef>
            </a:pPr>
            <a:r>
              <a:rPr lang="en-US" sz="2800" b="1" i="1" dirty="0">
                <a:solidFill>
                  <a:srgbClr val="FF0000"/>
                </a:solidFill>
                <a:latin typeface="Australian Sunrise" pitchFamily="2" charset="0"/>
              </a:rPr>
              <a:t>Yeshua</a:t>
            </a:r>
            <a:r>
              <a:rPr lang="en-US" sz="2800" b="1" i="1" dirty="0">
                <a:solidFill>
                  <a:srgbClr val="D4FC7C"/>
                </a:solidFill>
                <a:latin typeface="Australian Sunrise" pitchFamily="2" charset="0"/>
              </a:rPr>
              <a:t> </a:t>
            </a:r>
            <a:r>
              <a:rPr lang="en-US" sz="2800" b="1" i="1" dirty="0">
                <a:solidFill>
                  <a:srgbClr val="E9FF79"/>
                </a:solidFill>
                <a:latin typeface="Australian Sunrise" pitchFamily="2" charset="0"/>
              </a:rPr>
              <a:t>replied, </a:t>
            </a:r>
            <a:r>
              <a:rPr lang="en-US" sz="2800" b="1" i="1" u="sng" dirty="0">
                <a:solidFill>
                  <a:srgbClr val="FF0000"/>
                </a:solidFill>
                <a:latin typeface="Australian Sunrise" pitchFamily="2" charset="0"/>
              </a:rPr>
              <a:t>I</a:t>
            </a:r>
            <a:r>
              <a:rPr lang="en-US" sz="2800" b="1" i="1" u="sng" dirty="0">
                <a:solidFill>
                  <a:srgbClr val="E9FF79"/>
                </a:solidFill>
                <a:latin typeface="Australian Sunrise" pitchFamily="2" charset="0"/>
              </a:rPr>
              <a:t> am the Bread of Life</a:t>
            </a:r>
            <a:r>
              <a:rPr lang="en-US" sz="2800" b="1" i="1" dirty="0">
                <a:solidFill>
                  <a:srgbClr val="E9FF79"/>
                </a:solidFill>
                <a:latin typeface="Australian Sunrise" pitchFamily="2" charset="0"/>
              </a:rPr>
              <a:t>. He who comes to </a:t>
            </a:r>
            <a:r>
              <a:rPr lang="en-US" sz="2800" b="1" i="1" dirty="0">
                <a:solidFill>
                  <a:srgbClr val="FF0000"/>
                </a:solidFill>
                <a:latin typeface="Australian Sunrise" pitchFamily="2" charset="0"/>
              </a:rPr>
              <a:t>Me</a:t>
            </a:r>
            <a:r>
              <a:rPr lang="en-US" sz="2800" b="1" i="1" dirty="0">
                <a:solidFill>
                  <a:srgbClr val="E9FF79"/>
                </a:solidFill>
                <a:latin typeface="Australian Sunrise" pitchFamily="2" charset="0"/>
              </a:rPr>
              <a:t> will never be hungry, and he who believes in {and} cleaves to {and} trusts in {and} relies on </a:t>
            </a:r>
            <a:r>
              <a:rPr lang="en-US" sz="2800" b="1" i="1" dirty="0">
                <a:solidFill>
                  <a:srgbClr val="FF0000"/>
                </a:solidFill>
                <a:latin typeface="Australian Sunrise" pitchFamily="2" charset="0"/>
              </a:rPr>
              <a:t>Me</a:t>
            </a:r>
            <a:r>
              <a:rPr lang="en-US" sz="2800" b="1" i="1" dirty="0">
                <a:solidFill>
                  <a:srgbClr val="E9FF79"/>
                </a:solidFill>
                <a:latin typeface="Australian Sunrise" pitchFamily="2" charset="0"/>
              </a:rPr>
              <a:t> will never thirst any more (at any time). </a:t>
            </a:r>
            <a:r>
              <a:rPr lang="en-US" sz="1600" b="1" i="1" dirty="0">
                <a:solidFill>
                  <a:srgbClr val="00FF00"/>
                </a:solidFill>
                <a:latin typeface="Australian Sunrise" pitchFamily="2" charset="0"/>
              </a:rPr>
              <a:t>(John 6:35) </a:t>
            </a:r>
            <a:endParaRPr lang="nl-NL" sz="1600" dirty="0">
              <a:solidFill>
                <a:srgbClr val="00FF00"/>
              </a:solidFill>
              <a:latin typeface="Australian Sunrise" pitchFamily="2" charset="0"/>
            </a:endParaRPr>
          </a:p>
        </p:txBody>
      </p:sp>
      <p:sp>
        <p:nvSpPr>
          <p:cNvPr id="5" name="Rectangle 13"/>
          <p:cNvSpPr>
            <a:spLocks noChangeArrowheads="1"/>
          </p:cNvSpPr>
          <p:nvPr/>
        </p:nvSpPr>
        <p:spPr bwMode="auto">
          <a:xfrm>
            <a:off x="0" y="580526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GodsPresenceHolyOfHolies1.jpg"/>
          <p:cNvPicPr>
            <a:picLocks noChangeAspect="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
        <p:nvSpPr>
          <p:cNvPr id="5" name="Text Box 5"/>
          <p:cNvSpPr txBox="1">
            <a:spLocks noChangeArrowheads="1"/>
          </p:cNvSpPr>
          <p:nvPr/>
        </p:nvSpPr>
        <p:spPr bwMode="auto">
          <a:xfrm>
            <a:off x="0" y="0"/>
            <a:ext cx="9144000" cy="2554288"/>
          </a:xfrm>
          <a:prstGeom prst="rect">
            <a:avLst/>
          </a:prstGeom>
          <a:noFill/>
          <a:ln w="9525">
            <a:noFill/>
            <a:miter lim="800000"/>
            <a:headEnd/>
            <a:tailEnd/>
          </a:ln>
        </p:spPr>
        <p:txBody>
          <a:bodyPr>
            <a:spAutoFit/>
          </a:bodyPr>
          <a:lstStyle/>
          <a:p>
            <a:pPr algn="ctr">
              <a:spcBef>
                <a:spcPct val="50000"/>
              </a:spcBef>
            </a:pPr>
            <a:r>
              <a:rPr lang="nl-NL" sz="4000">
                <a:solidFill>
                  <a:srgbClr val="FFFF00"/>
                </a:solidFill>
                <a:latin typeface="Australian Sunrise" pitchFamily="2" charset="0"/>
              </a:rPr>
              <a:t>The smoke of the </a:t>
            </a:r>
            <a:br>
              <a:rPr lang="nl-NL" sz="4000">
                <a:solidFill>
                  <a:srgbClr val="FFFF00"/>
                </a:solidFill>
                <a:latin typeface="Australian Sunrise" pitchFamily="2" charset="0"/>
              </a:rPr>
            </a:br>
            <a:r>
              <a:rPr lang="nl-NL" sz="4000">
                <a:solidFill>
                  <a:srgbClr val="FFFF00"/>
                </a:solidFill>
                <a:latin typeface="Australian Sunrise" pitchFamily="2" charset="0"/>
              </a:rPr>
              <a:t>Golden Altar of incense; </a:t>
            </a:r>
            <a:br>
              <a:rPr lang="nl-NL" sz="4000">
                <a:solidFill>
                  <a:srgbClr val="FFFF00"/>
                </a:solidFill>
                <a:latin typeface="Australian Sunrise" pitchFamily="2" charset="0"/>
              </a:rPr>
            </a:br>
            <a:r>
              <a:rPr lang="nl-NL" sz="4000">
                <a:solidFill>
                  <a:srgbClr val="FFFF00"/>
                </a:solidFill>
                <a:latin typeface="Australian Sunrise" pitchFamily="2" charset="0"/>
              </a:rPr>
              <a:t>The prayers of the saints lifted up</a:t>
            </a:r>
            <a:br>
              <a:rPr lang="nl-NL" sz="4000">
                <a:solidFill>
                  <a:srgbClr val="FFFF00"/>
                </a:solidFill>
                <a:latin typeface="Australian Sunrise" pitchFamily="2" charset="0"/>
              </a:rPr>
            </a:br>
            <a:r>
              <a:rPr lang="nl-NL" sz="4000">
                <a:solidFill>
                  <a:srgbClr val="FFFF00"/>
                </a:solidFill>
                <a:latin typeface="Australian Sunrise" pitchFamily="2" charset="0"/>
              </a:rPr>
              <a:t>before the Throne of G-D!</a:t>
            </a:r>
          </a:p>
        </p:txBody>
      </p:sp>
      <p:sp>
        <p:nvSpPr>
          <p:cNvPr id="4" name="Rectangle 13"/>
          <p:cNvSpPr>
            <a:spLocks noChangeArrowheads="1"/>
          </p:cNvSpPr>
          <p:nvPr/>
        </p:nvSpPr>
        <p:spPr bwMode="auto">
          <a:xfrm>
            <a:off x="5508104" y="580526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8ga9"/>
          <p:cNvPicPr>
            <a:picLocks noChangeAspect="1" noChangeArrowheads="1"/>
          </p:cNvPicPr>
          <p:nvPr/>
        </p:nvPicPr>
        <p:blipFill>
          <a:blip r:embed="rId2" cstate="print"/>
          <a:srcRect/>
          <a:stretch>
            <a:fillRect/>
          </a:stretch>
        </p:blipFill>
        <p:spPr bwMode="auto">
          <a:xfrm>
            <a:off x="0" y="0"/>
            <a:ext cx="9144000" cy="5373216"/>
          </a:xfrm>
          <a:prstGeom prst="rect">
            <a:avLst/>
          </a:prstGeom>
          <a:noFill/>
          <a:ln w="9525">
            <a:noFill/>
            <a:miter lim="800000"/>
            <a:headEnd/>
            <a:tailEnd/>
          </a:ln>
        </p:spPr>
      </p:pic>
      <p:sp>
        <p:nvSpPr>
          <p:cNvPr id="61445" name="Text Box 5"/>
          <p:cNvSpPr txBox="1">
            <a:spLocks noChangeArrowheads="1"/>
          </p:cNvSpPr>
          <p:nvPr/>
        </p:nvSpPr>
        <p:spPr bwMode="auto">
          <a:xfrm>
            <a:off x="6300192" y="2204864"/>
            <a:ext cx="2843808" cy="2062103"/>
          </a:xfrm>
          <a:prstGeom prst="rect">
            <a:avLst/>
          </a:prstGeom>
          <a:noFill/>
          <a:ln w="9525">
            <a:noFill/>
            <a:miter lim="800000"/>
            <a:headEnd/>
            <a:tailEnd/>
          </a:ln>
        </p:spPr>
        <p:txBody>
          <a:bodyPr wrap="square">
            <a:spAutoFit/>
          </a:bodyPr>
          <a:lstStyle/>
          <a:p>
            <a:pPr algn="ctr">
              <a:spcBef>
                <a:spcPct val="50000"/>
              </a:spcBef>
            </a:pPr>
            <a:r>
              <a:rPr lang="nl-NL" sz="3200" dirty="0">
                <a:solidFill>
                  <a:srgbClr val="FFFF00"/>
                </a:solidFill>
                <a:latin typeface="Australian Sunrise" pitchFamily="2" charset="0"/>
              </a:rPr>
              <a:t>The smoke of incense; </a:t>
            </a:r>
            <a:br>
              <a:rPr lang="nl-NL" sz="3200" dirty="0">
                <a:solidFill>
                  <a:srgbClr val="FFFF00"/>
                </a:solidFill>
                <a:latin typeface="Australian Sunrise" pitchFamily="2" charset="0"/>
              </a:rPr>
            </a:br>
            <a:r>
              <a:rPr lang="nl-NL" sz="3200" dirty="0">
                <a:solidFill>
                  <a:srgbClr val="FFFF00"/>
                </a:solidFill>
                <a:latin typeface="Australian Sunrise" pitchFamily="2" charset="0"/>
              </a:rPr>
              <a:t>The prayers of the </a:t>
            </a:r>
            <a:r>
              <a:rPr lang="nl-NL" sz="3200" dirty="0" smtClean="0">
                <a:solidFill>
                  <a:srgbClr val="FFFF00"/>
                </a:solidFill>
                <a:latin typeface="Australian Sunrise" pitchFamily="2" charset="0"/>
              </a:rPr>
              <a:t>saints</a:t>
            </a:r>
            <a:endParaRPr lang="nl-NL" sz="4000" dirty="0">
              <a:solidFill>
                <a:srgbClr val="FFFF00"/>
              </a:solidFill>
              <a:latin typeface="Australian Sunrise" pitchFamily="2" charset="0"/>
            </a:endParaRPr>
          </a:p>
        </p:txBody>
      </p:sp>
      <p:graphicFrame>
        <p:nvGraphicFramePr>
          <p:cNvPr id="4" name="Table 3"/>
          <p:cNvGraphicFramePr>
            <a:graphicFrameLocks noGrp="1"/>
          </p:cNvGraphicFramePr>
          <p:nvPr/>
        </p:nvGraphicFramePr>
        <p:xfrm>
          <a:off x="0" y="0"/>
          <a:ext cx="3923927" cy="5168231"/>
        </p:xfrm>
        <a:graphic>
          <a:graphicData uri="http://schemas.openxmlformats.org/drawingml/2006/table">
            <a:tbl>
              <a:tblPr/>
              <a:tblGrid>
                <a:gridCol w="395535"/>
                <a:gridCol w="1506265"/>
                <a:gridCol w="2022127"/>
              </a:tblGrid>
              <a:tr h="517236">
                <a:tc gridSpan="3">
                  <a:txBody>
                    <a:bodyPr/>
                    <a:lstStyle/>
                    <a:p>
                      <a:pPr algn="ctr"/>
                      <a:r>
                        <a:rPr lang="en-US" sz="1600" b="1" dirty="0">
                          <a:solidFill>
                            <a:srgbClr val="FFFF00"/>
                          </a:solidFill>
                          <a:latin typeface="Papyrus" pitchFamily="66" charset="0"/>
                        </a:rPr>
                        <a:t>There are </a:t>
                      </a:r>
                      <a:r>
                        <a:rPr lang="en-US" sz="1600" b="1" u="sng" dirty="0">
                          <a:solidFill>
                            <a:srgbClr val="FFFF00"/>
                          </a:solidFill>
                          <a:effectLst>
                            <a:outerShdw blurRad="38100" dist="38100" dir="2700000" algn="tl">
                              <a:srgbClr val="000000">
                                <a:alpha val="43137"/>
                              </a:srgbClr>
                            </a:outerShdw>
                          </a:effectLst>
                          <a:latin typeface="Papyrus" pitchFamily="66" charset="0"/>
                        </a:rPr>
                        <a:t>11 kind of prayers </a:t>
                      </a:r>
                      <a:r>
                        <a:rPr lang="en-US" sz="1600" b="1" dirty="0">
                          <a:solidFill>
                            <a:srgbClr val="FFFF00"/>
                          </a:solidFill>
                          <a:latin typeface="Papyrus" pitchFamily="66" charset="0"/>
                        </a:rPr>
                        <a:t>in the New Covenant! </a:t>
                      </a:r>
                      <a:br>
                        <a:rPr lang="en-US" sz="1600" b="1" dirty="0">
                          <a:solidFill>
                            <a:srgbClr val="FFFF00"/>
                          </a:solidFill>
                          <a:latin typeface="Papyrus" pitchFamily="66" charset="0"/>
                        </a:rPr>
                      </a:br>
                      <a:r>
                        <a:rPr lang="en-US" sz="1600" b="1" dirty="0">
                          <a:solidFill>
                            <a:srgbClr val="FFFF00"/>
                          </a:solidFill>
                          <a:latin typeface="Papyrus" pitchFamily="66" charset="0"/>
                        </a:rPr>
                        <a:t>The Prayer of...</a:t>
                      </a:r>
                      <a:endParaRPr lang="en-US" sz="1600" dirty="0">
                        <a:solidFill>
                          <a:srgbClr val="FF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c hMerge="1">
                  <a:txBody>
                    <a:bodyPr/>
                    <a:lstStyle/>
                    <a:p>
                      <a:endParaRPr lang="en-US"/>
                    </a:p>
                  </a:txBody>
                  <a:tcPr/>
                </a:tc>
                <a:tc hMerge="1">
                  <a:txBody>
                    <a:bodyPr/>
                    <a:lstStyle/>
                    <a:p>
                      <a:endParaRPr lang="en-US"/>
                    </a:p>
                  </a:txBody>
                  <a:tcPr/>
                </a:tc>
              </a:tr>
              <a:tr h="295564">
                <a:tc>
                  <a:txBody>
                    <a:bodyPr/>
                    <a:lstStyle/>
                    <a:p>
                      <a:pPr algn="l"/>
                      <a:r>
                        <a:rPr lang="en-US" sz="1200" b="1" dirty="0">
                          <a:solidFill>
                            <a:srgbClr val="FFFF00"/>
                          </a:solidFill>
                          <a:latin typeface="Eras Medium ITC"/>
                        </a:rPr>
                        <a:t>1</a:t>
                      </a:r>
                      <a:endParaRPr lang="en-US" sz="1200" b="1" dirty="0">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Confession of sin</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 1 John 1:9</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dirty="0">
                          <a:solidFill>
                            <a:srgbClr val="FFFF00"/>
                          </a:solidFill>
                          <a:latin typeface="Eras Medium ITC"/>
                        </a:rPr>
                        <a:t>2</a:t>
                      </a:r>
                      <a:endParaRPr lang="en-US" sz="1200" b="1" dirty="0">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Confession of fault</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James 5:16</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3</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Agreement</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dirty="0">
                          <a:solidFill>
                            <a:srgbClr val="00FF00"/>
                          </a:solidFill>
                          <a:latin typeface="Papyrus" pitchFamily="66" charset="0"/>
                        </a:rPr>
                        <a:t>Mat. 18:19</a:t>
                      </a:r>
                      <a:endParaRPr lang="en-US" sz="1400" b="1" dirty="0">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4</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Faith for the sick</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James 5:15</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5</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Binding</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Matt. 16:19</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6</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Loosing</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Matt. 16:19</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7</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...in the Spirit</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Eph. 6:18</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8</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your understanding</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dirty="0">
                          <a:solidFill>
                            <a:srgbClr val="00FF00"/>
                          </a:solidFill>
                          <a:latin typeface="Papyrus" pitchFamily="66" charset="0"/>
                        </a:rPr>
                        <a:t>1 Cor. 14:15</a:t>
                      </a:r>
                      <a:endParaRPr lang="en-US" sz="1400" b="1" dirty="0">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1433">
                <a:tc>
                  <a:txBody>
                    <a:bodyPr/>
                    <a:lstStyle/>
                    <a:p>
                      <a:pPr algn="l"/>
                      <a:r>
                        <a:rPr lang="en-US" sz="1200" b="1">
                          <a:solidFill>
                            <a:srgbClr val="FFFF00"/>
                          </a:solidFill>
                          <a:latin typeface="Eras Medium ITC"/>
                        </a:rPr>
                        <a:t>9</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Thanksgiving</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a:solidFill>
                            <a:srgbClr val="00FF00"/>
                          </a:solidFill>
                          <a:latin typeface="Papyrus" pitchFamily="66" charset="0"/>
                        </a:rPr>
                        <a:t>Phil. 4:6</a:t>
                      </a:r>
                      <a:endParaRPr lang="en-US" sz="1400" b="1">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10</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Intercession</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dirty="0">
                          <a:solidFill>
                            <a:srgbClr val="00FF00"/>
                          </a:solidFill>
                          <a:latin typeface="Papyrus" pitchFamily="66" charset="0"/>
                        </a:rPr>
                        <a:t>1 Tim. 2:1</a:t>
                      </a:r>
                      <a:endParaRPr lang="en-US" sz="1400" b="1" dirty="0">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l"/>
                      <a:r>
                        <a:rPr lang="en-US" sz="1200" b="1">
                          <a:solidFill>
                            <a:srgbClr val="FFFF00"/>
                          </a:solidFill>
                          <a:latin typeface="Eras Medium ITC"/>
                        </a:rPr>
                        <a:t>11</a:t>
                      </a:r>
                      <a:endParaRPr lang="en-US" sz="1200" b="1">
                        <a:solidFill>
                          <a:srgbClr val="FFFF00"/>
                        </a:solidFill>
                      </a:endParaRP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General Supplication</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dirty="0">
                          <a:solidFill>
                            <a:srgbClr val="00FF00"/>
                          </a:solidFill>
                          <a:latin typeface="Papyrus" pitchFamily="66" charset="0"/>
                        </a:rPr>
                        <a:t>Phil. 4:6</a:t>
                      </a:r>
                      <a:endParaRPr lang="en-US" sz="1400" b="1" dirty="0">
                        <a:solidFill>
                          <a:srgbClr val="00FF00"/>
                        </a:solidFill>
                        <a:latin typeface="Papyrus" pitchFamily="66" charset="0"/>
                      </a:endParaRPr>
                    </a:p>
                  </a:txBody>
                  <a:tcPr marL="73891" marR="73891" marT="36945" marB="36945" anchor="ctr">
                    <a:lnL>
                      <a:noFill/>
                    </a:lnL>
                    <a:lnR>
                      <a:noFill/>
                    </a:lnR>
                    <a:lnT>
                      <a:noFill/>
                    </a:lnT>
                    <a:lnB>
                      <a:noFill/>
                    </a:lnB>
                    <a:solidFill>
                      <a:srgbClr val="FFFFFF">
                        <a:alpha val="0"/>
                      </a:srgbClr>
                    </a:solidFill>
                  </a:tcPr>
                </a:tc>
              </a:tr>
              <a:tr h="295564">
                <a:tc>
                  <a:txBody>
                    <a:bodyPr/>
                    <a:lstStyle/>
                    <a:p>
                      <a:pPr algn="ctr"/>
                      <a:r>
                        <a:rPr lang="en-US" sz="1200" b="1" dirty="0">
                          <a:solidFill>
                            <a:srgbClr val="FFFF00"/>
                          </a:solidFill>
                        </a:rPr>
                        <a:t> </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dirty="0">
                          <a:solidFill>
                            <a:srgbClr val="FFFF00"/>
                          </a:solidFill>
                          <a:latin typeface="Papyrus" pitchFamily="66" charset="0"/>
                        </a:rPr>
                        <a:t>Smoke of the incense </a:t>
                      </a:r>
                    </a:p>
                  </a:txBody>
                  <a:tcPr marL="73891" marR="73891" marT="36945" marB="36945" anchor="ctr">
                    <a:lnL>
                      <a:noFill/>
                    </a:lnL>
                    <a:lnR>
                      <a:noFill/>
                    </a:lnR>
                    <a:lnT>
                      <a:noFill/>
                    </a:lnT>
                    <a:lnB>
                      <a:noFill/>
                    </a:lnB>
                    <a:solidFill>
                      <a:srgbClr val="FFFFFF">
                        <a:alpha val="0"/>
                      </a:srgbClr>
                    </a:solidFill>
                  </a:tcPr>
                </a:tc>
                <a:tc>
                  <a:txBody>
                    <a:bodyPr/>
                    <a:lstStyle/>
                    <a:p>
                      <a:pPr algn="l"/>
                      <a:r>
                        <a:rPr lang="en-US" sz="1400" b="1" i="1" dirty="0">
                          <a:solidFill>
                            <a:srgbClr val="00FF00"/>
                          </a:solidFill>
                          <a:latin typeface="Papyrus" pitchFamily="66" charset="0"/>
                        </a:rPr>
                        <a:t>Revelation 8:3-4</a:t>
                      </a:r>
                      <a:r>
                        <a:rPr lang="en-US" sz="1400" b="1" dirty="0">
                          <a:solidFill>
                            <a:srgbClr val="00FF00"/>
                          </a:solidFill>
                          <a:latin typeface="Papyrus" pitchFamily="66" charset="0"/>
                        </a:rPr>
                        <a:t> </a:t>
                      </a:r>
                    </a:p>
                  </a:txBody>
                  <a:tcPr marL="73891" marR="73891" marT="36945" marB="36945" anchor="ctr">
                    <a:lnL>
                      <a:noFill/>
                    </a:lnL>
                    <a:lnR>
                      <a:noFill/>
                    </a:lnR>
                    <a:lnT>
                      <a:noFill/>
                    </a:lnT>
                    <a:lnB>
                      <a:noFill/>
                    </a:lnB>
                    <a:solidFill>
                      <a:srgbClr val="FFFFFF">
                        <a:alpha val="0"/>
                      </a:srgbClr>
                    </a:solidFill>
                  </a:tcPr>
                </a:tc>
              </a:tr>
            </a:tbl>
          </a:graphicData>
        </a:graphic>
      </p:graphicFrame>
      <p:pic>
        <p:nvPicPr>
          <p:cNvPr id="29738" name="Picture 1" descr="J:\godsoutreach\BurningFire021.gif"/>
          <p:cNvPicPr>
            <a:picLocks noChangeAspect="1" noChangeArrowheads="1" noCrop="1"/>
          </p:cNvPicPr>
          <p:nvPr/>
        </p:nvPicPr>
        <p:blipFill>
          <a:blip r:embed="rId3" cstate="print"/>
          <a:srcRect/>
          <a:stretch>
            <a:fillRect/>
          </a:stretch>
        </p:blipFill>
        <p:spPr bwMode="auto">
          <a:xfrm>
            <a:off x="0" y="0"/>
            <a:ext cx="209550" cy="314325"/>
          </a:xfrm>
          <a:prstGeom prst="rect">
            <a:avLst/>
          </a:prstGeom>
          <a:noFill/>
          <a:ln w="9525">
            <a:noFill/>
            <a:miter lim="800000"/>
            <a:headEnd/>
            <a:tailEnd/>
          </a:ln>
        </p:spPr>
      </p:pic>
      <p:sp>
        <p:nvSpPr>
          <p:cNvPr id="6" name="Rectangle 13"/>
          <p:cNvSpPr>
            <a:spLocks noChangeArrowheads="1"/>
          </p:cNvSpPr>
          <p:nvPr/>
        </p:nvSpPr>
        <p:spPr bwMode="auto">
          <a:xfrm>
            <a:off x="5868144" y="5013176"/>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500"/>
                                        <p:tgtEl>
                                          <p:spTgt spid="6144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wipe(down)">
                                      <p:cBhvr>
                                        <p:cTn id="11" dur="580">
                                          <p:stCondLst>
                                            <p:cond delay="0"/>
                                          </p:stCondLst>
                                        </p:cTn>
                                        <p:tgtEl>
                                          <p:spTgt spid="61445"/>
                                        </p:tgtEl>
                                      </p:cBhvr>
                                    </p:animEffect>
                                    <p:anim calcmode="lin" valueType="num">
                                      <p:cBhvr>
                                        <p:cTn id="12" dur="1822" tmFilter="0,0; 0.14,0.36; 0.43,0.73; 0.71,0.91; 1.0,1.0">
                                          <p:stCondLst>
                                            <p:cond delay="0"/>
                                          </p:stCondLst>
                                        </p:cTn>
                                        <p:tgtEl>
                                          <p:spTgt spid="6144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4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4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4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45"/>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45"/>
                                        </p:tgtEl>
                                      </p:cBhvr>
                                      <p:to x="100000" y="60000"/>
                                    </p:animScale>
                                    <p:animScale>
                                      <p:cBhvr>
                                        <p:cTn id="18" dur="166" decel="50000">
                                          <p:stCondLst>
                                            <p:cond delay="676"/>
                                          </p:stCondLst>
                                        </p:cTn>
                                        <p:tgtEl>
                                          <p:spTgt spid="61445"/>
                                        </p:tgtEl>
                                      </p:cBhvr>
                                      <p:to x="100000" y="100000"/>
                                    </p:animScale>
                                    <p:animScale>
                                      <p:cBhvr>
                                        <p:cTn id="19" dur="26">
                                          <p:stCondLst>
                                            <p:cond delay="1312"/>
                                          </p:stCondLst>
                                        </p:cTn>
                                        <p:tgtEl>
                                          <p:spTgt spid="61445"/>
                                        </p:tgtEl>
                                      </p:cBhvr>
                                      <p:to x="100000" y="80000"/>
                                    </p:animScale>
                                    <p:animScale>
                                      <p:cBhvr>
                                        <p:cTn id="20" dur="166" decel="50000">
                                          <p:stCondLst>
                                            <p:cond delay="1338"/>
                                          </p:stCondLst>
                                        </p:cTn>
                                        <p:tgtEl>
                                          <p:spTgt spid="61445"/>
                                        </p:tgtEl>
                                      </p:cBhvr>
                                      <p:to x="100000" y="100000"/>
                                    </p:animScale>
                                    <p:animScale>
                                      <p:cBhvr>
                                        <p:cTn id="21" dur="26">
                                          <p:stCondLst>
                                            <p:cond delay="1642"/>
                                          </p:stCondLst>
                                        </p:cTn>
                                        <p:tgtEl>
                                          <p:spTgt spid="61445"/>
                                        </p:tgtEl>
                                      </p:cBhvr>
                                      <p:to x="100000" y="90000"/>
                                    </p:animScale>
                                    <p:animScale>
                                      <p:cBhvr>
                                        <p:cTn id="22" dur="166" decel="50000">
                                          <p:stCondLst>
                                            <p:cond delay="1668"/>
                                          </p:stCondLst>
                                        </p:cTn>
                                        <p:tgtEl>
                                          <p:spTgt spid="61445"/>
                                        </p:tgtEl>
                                      </p:cBhvr>
                                      <p:to x="100000" y="100000"/>
                                    </p:animScale>
                                    <p:animScale>
                                      <p:cBhvr>
                                        <p:cTn id="23" dur="26">
                                          <p:stCondLst>
                                            <p:cond delay="1808"/>
                                          </p:stCondLst>
                                        </p:cTn>
                                        <p:tgtEl>
                                          <p:spTgt spid="61445"/>
                                        </p:tgtEl>
                                      </p:cBhvr>
                                      <p:to x="100000" y="95000"/>
                                    </p:animScale>
                                    <p:animScale>
                                      <p:cBhvr>
                                        <p:cTn id="24" dur="166" decel="50000">
                                          <p:stCondLst>
                                            <p:cond delay="1834"/>
                                          </p:stCondLst>
                                        </p:cTn>
                                        <p:tgtEl>
                                          <p:spTgt spid="614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5"/>
          <p:cNvSpPr txBox="1">
            <a:spLocks noChangeArrowheads="1"/>
          </p:cNvSpPr>
          <p:nvPr/>
        </p:nvSpPr>
        <p:spPr bwMode="auto">
          <a:xfrm>
            <a:off x="0" y="3068960"/>
            <a:ext cx="9144000" cy="2585323"/>
          </a:xfrm>
          <a:prstGeom prst="rect">
            <a:avLst/>
          </a:prstGeom>
          <a:noFill/>
          <a:ln w="9525">
            <a:noFill/>
            <a:miter lim="800000"/>
            <a:headEnd/>
            <a:tailEnd/>
          </a:ln>
        </p:spPr>
        <p:txBody>
          <a:bodyPr>
            <a:spAutoFit/>
          </a:bodyPr>
          <a:lstStyle/>
          <a:p>
            <a:pPr algn="just">
              <a:spcBef>
                <a:spcPct val="50000"/>
              </a:spcBef>
            </a:pPr>
            <a:r>
              <a:rPr lang="en-US" dirty="0">
                <a:solidFill>
                  <a:srgbClr val="FFFF00"/>
                </a:solidFill>
                <a:latin typeface="Papyrus" pitchFamily="66" charset="0"/>
              </a:rPr>
              <a:t>In the center, at the west-end of the </a:t>
            </a:r>
            <a:r>
              <a:rPr lang="en-US" b="1" dirty="0">
                <a:solidFill>
                  <a:srgbClr val="FFFF00"/>
                </a:solidFill>
                <a:effectLst>
                  <a:outerShdw blurRad="38100" dist="38100" dir="2700000" algn="tl">
                    <a:srgbClr val="000000">
                      <a:alpha val="43137"/>
                    </a:srgbClr>
                  </a:outerShdw>
                </a:effectLst>
                <a:latin typeface="Papyrus" pitchFamily="66" charset="0"/>
              </a:rPr>
              <a:t>Holy place</a:t>
            </a:r>
            <a:r>
              <a:rPr lang="en-US" dirty="0">
                <a:solidFill>
                  <a:srgbClr val="FFFF00"/>
                </a:solidFill>
                <a:latin typeface="Papyrus" pitchFamily="66" charset="0"/>
              </a:rPr>
              <a:t>, and just before the 'door-hanging' of the </a:t>
            </a:r>
            <a:r>
              <a:rPr lang="en-US" b="1" dirty="0">
                <a:solidFill>
                  <a:srgbClr val="FFFF00"/>
                </a:solidFill>
                <a:latin typeface="Papyrus" pitchFamily="66" charset="0"/>
              </a:rPr>
              <a:t>Holy of Holies</a:t>
            </a:r>
            <a:r>
              <a:rPr lang="en-US" dirty="0">
                <a:solidFill>
                  <a:srgbClr val="FFFF00"/>
                </a:solidFill>
                <a:latin typeface="Papyrus" pitchFamily="66" charset="0"/>
              </a:rPr>
              <a:t> is standing the </a:t>
            </a:r>
            <a:r>
              <a:rPr lang="en-US" b="1" dirty="0">
                <a:solidFill>
                  <a:srgbClr val="FFFF00"/>
                </a:solidFill>
                <a:effectLst>
                  <a:outerShdw blurRad="38100" dist="38100" dir="2700000" algn="tl">
                    <a:srgbClr val="000000">
                      <a:alpha val="43137"/>
                    </a:srgbClr>
                  </a:outerShdw>
                </a:effectLst>
                <a:latin typeface="Papyrus" pitchFamily="66" charset="0"/>
              </a:rPr>
              <a:t>Golden Altar </a:t>
            </a:r>
            <a:r>
              <a:rPr lang="en-US" b="1" dirty="0">
                <a:solidFill>
                  <a:srgbClr val="FFFF00"/>
                </a:solidFill>
                <a:latin typeface="Papyrus" pitchFamily="66" charset="0"/>
              </a:rPr>
              <a:t>of smoke-incense</a:t>
            </a:r>
            <a:r>
              <a:rPr lang="en-US" dirty="0">
                <a:solidFill>
                  <a:srgbClr val="FFFF00"/>
                </a:solidFill>
                <a:latin typeface="Papyrus" pitchFamily="66" charset="0"/>
              </a:rPr>
              <a:t>, a situation of higher honor than that of any other of the secret vessels there is yet to considered, being regarded as immediately before the '</a:t>
            </a:r>
            <a:r>
              <a:rPr lang="en-US" b="1" dirty="0">
                <a:solidFill>
                  <a:srgbClr val="FFFF00"/>
                </a:solidFill>
                <a:latin typeface="Papyrus" pitchFamily="66" charset="0"/>
              </a:rPr>
              <a:t>Throne</a:t>
            </a:r>
            <a:r>
              <a:rPr lang="en-US" dirty="0">
                <a:solidFill>
                  <a:srgbClr val="FFFF00"/>
                </a:solidFill>
                <a:latin typeface="Papyrus" pitchFamily="66" charset="0"/>
              </a:rPr>
              <a:t>' itself, even though the veil intervened. </a:t>
            </a:r>
            <a:r>
              <a:rPr lang="en-US" b="1" i="1" dirty="0">
                <a:solidFill>
                  <a:srgbClr val="00FF00"/>
                </a:solidFill>
                <a:latin typeface="Papyrus" pitchFamily="66" charset="0"/>
              </a:rPr>
              <a:t>(Exodus 30:6)</a:t>
            </a:r>
            <a:r>
              <a:rPr lang="en-US" b="1" dirty="0">
                <a:solidFill>
                  <a:srgbClr val="00FF00"/>
                </a:solidFill>
                <a:latin typeface="Papyrus" pitchFamily="66" charset="0"/>
              </a:rPr>
              <a:t> </a:t>
            </a:r>
            <a:r>
              <a:rPr lang="en-US" dirty="0">
                <a:solidFill>
                  <a:srgbClr val="FFFF00"/>
                </a:solidFill>
                <a:latin typeface="Papyrus" pitchFamily="66" charset="0"/>
              </a:rPr>
              <a:t>It was made of </a:t>
            </a:r>
            <a:r>
              <a:rPr lang="en-US" b="1" dirty="0">
                <a:solidFill>
                  <a:schemeClr val="bg1">
                    <a:lumMod val="40000"/>
                    <a:lumOff val="60000"/>
                  </a:schemeClr>
                </a:solidFill>
                <a:effectLst>
                  <a:outerShdw blurRad="38100" dist="38100" dir="2700000" algn="tl">
                    <a:srgbClr val="000000">
                      <a:alpha val="43137"/>
                    </a:srgbClr>
                  </a:outerShdw>
                </a:effectLst>
                <a:latin typeface="Papyrus" pitchFamily="66" charset="0"/>
              </a:rPr>
              <a:t>acacia wood </a:t>
            </a:r>
            <a:r>
              <a:rPr lang="en-US" dirty="0">
                <a:solidFill>
                  <a:srgbClr val="FFFF00"/>
                </a:solidFill>
                <a:latin typeface="Papyrus" pitchFamily="66" charset="0"/>
              </a:rPr>
              <a:t>and overlaid with </a:t>
            </a:r>
            <a:r>
              <a:rPr lang="en-US" b="1" dirty="0">
                <a:solidFill>
                  <a:srgbClr val="FFFF00"/>
                </a:solidFill>
                <a:effectLst>
                  <a:outerShdw blurRad="38100" dist="38100" dir="2700000" algn="tl">
                    <a:srgbClr val="000000">
                      <a:alpha val="43137"/>
                    </a:srgbClr>
                  </a:outerShdw>
                </a:effectLst>
                <a:latin typeface="Papyrus" pitchFamily="66" charset="0"/>
              </a:rPr>
              <a:t>gold</a:t>
            </a:r>
            <a:r>
              <a:rPr lang="en-US" dirty="0">
                <a:solidFill>
                  <a:srgbClr val="FFFF00"/>
                </a:solidFill>
                <a:latin typeface="Papyrus" pitchFamily="66" charset="0"/>
              </a:rPr>
              <a:t>. </a:t>
            </a:r>
            <a:r>
              <a:rPr lang="en-US" b="1" i="1" dirty="0">
                <a:solidFill>
                  <a:srgbClr val="00FF00"/>
                </a:solidFill>
                <a:latin typeface="Papyrus" pitchFamily="66" charset="0"/>
              </a:rPr>
              <a:t>(Exodus 30:3)</a:t>
            </a:r>
            <a:r>
              <a:rPr lang="en-US" b="1" dirty="0">
                <a:solidFill>
                  <a:srgbClr val="00FF00"/>
                </a:solidFill>
                <a:latin typeface="Papyrus" pitchFamily="66" charset="0"/>
              </a:rPr>
              <a:t> </a:t>
            </a:r>
            <a:r>
              <a:rPr lang="en-US" dirty="0">
                <a:solidFill>
                  <a:srgbClr val="FFFF00"/>
                </a:solidFill>
                <a:latin typeface="Papyrus" pitchFamily="66" charset="0"/>
              </a:rPr>
              <a:t>Two rings for the gold-covered staves passing through, by which is was carried - </a:t>
            </a:r>
            <a:r>
              <a:rPr lang="en-US" b="1" u="sng" dirty="0">
                <a:solidFill>
                  <a:srgbClr val="FFFF00"/>
                </a:solidFill>
                <a:effectLst>
                  <a:outerShdw blurRad="38100" dist="38100" dir="2700000" algn="tl">
                    <a:srgbClr val="000000">
                      <a:alpha val="43137"/>
                    </a:srgbClr>
                  </a:outerShdw>
                </a:effectLst>
                <a:latin typeface="Papyrus" pitchFamily="66" charset="0"/>
              </a:rPr>
              <a:t>corner</a:t>
            </a:r>
            <a:r>
              <a:rPr lang="en-US" b="1" dirty="0">
                <a:solidFill>
                  <a:srgbClr val="FFFF00"/>
                </a:solidFill>
                <a:latin typeface="Papyrus" pitchFamily="66" charset="0"/>
              </a:rPr>
              <a:t>-wise</a:t>
            </a:r>
            <a:r>
              <a:rPr lang="en-US" dirty="0">
                <a:solidFill>
                  <a:srgbClr val="FFFF00"/>
                </a:solidFill>
                <a:latin typeface="Papyrus" pitchFamily="66" charset="0"/>
              </a:rPr>
              <a:t>, and was so placed in the </a:t>
            </a:r>
            <a:r>
              <a:rPr lang="en-US" b="1" dirty="0">
                <a:solidFill>
                  <a:srgbClr val="FFFF00"/>
                </a:solidFill>
                <a:effectLst>
                  <a:outerShdw blurRad="38100" dist="38100" dir="2700000" algn="tl">
                    <a:srgbClr val="000000">
                      <a:alpha val="43137"/>
                    </a:srgbClr>
                  </a:outerShdw>
                </a:effectLst>
                <a:latin typeface="Papyrus" pitchFamily="66" charset="0"/>
              </a:rPr>
              <a:t>Holy place</a:t>
            </a:r>
            <a:r>
              <a:rPr lang="en-US" dirty="0">
                <a:solidFill>
                  <a:srgbClr val="FFFF00"/>
                </a:solidFill>
                <a:latin typeface="Papyrus" pitchFamily="66" charset="0"/>
              </a:rPr>
              <a:t>, presenting to one entering a corner and not a side! So the horns of the </a:t>
            </a:r>
            <a:r>
              <a:rPr lang="en-US" b="1" dirty="0">
                <a:solidFill>
                  <a:srgbClr val="FFFF00"/>
                </a:solidFill>
                <a:latin typeface="Papyrus" pitchFamily="66" charset="0"/>
              </a:rPr>
              <a:t>Altar might point to each of the four great armies (tribes) of Israel encamped around the Tabernacle</a:t>
            </a:r>
            <a:r>
              <a:rPr lang="en-US" b="1" dirty="0" smtClean="0">
                <a:solidFill>
                  <a:srgbClr val="FFFF00"/>
                </a:solidFill>
                <a:latin typeface="Papyrus" pitchFamily="66" charset="0"/>
              </a:rPr>
              <a:t>!</a:t>
            </a:r>
            <a:r>
              <a:rPr lang="en-US" dirty="0" smtClean="0">
                <a:solidFill>
                  <a:srgbClr val="FFFF00"/>
                </a:solidFill>
                <a:latin typeface="Papyrus" pitchFamily="66" charset="0"/>
              </a:rPr>
              <a:t> (</a:t>
            </a:r>
            <a:r>
              <a:rPr lang="en-US" b="1" dirty="0" smtClean="0">
                <a:solidFill>
                  <a:srgbClr val="FFFF00"/>
                </a:solidFill>
                <a:latin typeface="Papyrus" pitchFamily="66" charset="0"/>
              </a:rPr>
              <a:t>West-East-North-South</a:t>
            </a:r>
            <a:r>
              <a:rPr lang="en-US" dirty="0" smtClean="0">
                <a:solidFill>
                  <a:srgbClr val="FFFF00"/>
                </a:solidFill>
                <a:latin typeface="Papyrus" pitchFamily="66" charset="0"/>
              </a:rPr>
              <a:t>…)</a:t>
            </a:r>
            <a:r>
              <a:rPr lang="en-US" b="1" i="1" dirty="0" smtClean="0">
                <a:solidFill>
                  <a:srgbClr val="00FF00"/>
                </a:solidFill>
                <a:latin typeface="Papyrus" pitchFamily="66" charset="0"/>
              </a:rPr>
              <a:t>(Exodus </a:t>
            </a:r>
            <a:r>
              <a:rPr lang="en-US" b="1" i="1" dirty="0">
                <a:solidFill>
                  <a:srgbClr val="00FF00"/>
                </a:solidFill>
                <a:latin typeface="Papyrus" pitchFamily="66" charset="0"/>
              </a:rPr>
              <a:t>30:4)</a:t>
            </a:r>
            <a:endParaRPr lang="nl-NL" b="1" dirty="0">
              <a:solidFill>
                <a:srgbClr val="00FF00"/>
              </a:solidFill>
              <a:latin typeface="Papyrus" pitchFamily="66" charset="0"/>
            </a:endParaRPr>
          </a:p>
        </p:txBody>
      </p:sp>
      <p:pic>
        <p:nvPicPr>
          <p:cNvPr id="30723" name="Picture 6" descr="AltarOfIncense7.jpg"/>
          <p:cNvPicPr>
            <a:picLocks noChangeAspect="1"/>
          </p:cNvPicPr>
          <p:nvPr/>
        </p:nvPicPr>
        <p:blipFill>
          <a:blip r:embed="rId2" cstate="print"/>
          <a:srcRect/>
          <a:stretch>
            <a:fillRect/>
          </a:stretch>
        </p:blipFill>
        <p:spPr bwMode="auto">
          <a:xfrm>
            <a:off x="0" y="1"/>
            <a:ext cx="3347864" cy="3052582"/>
          </a:xfrm>
          <a:prstGeom prst="rect">
            <a:avLst/>
          </a:prstGeom>
          <a:noFill/>
          <a:ln w="9525">
            <a:noFill/>
            <a:miter lim="800000"/>
            <a:headEnd/>
            <a:tailEnd/>
          </a:ln>
        </p:spPr>
      </p:pic>
      <p:pic>
        <p:nvPicPr>
          <p:cNvPr id="30724" name="Picture 5" descr="AltarOfInsence2SM.jpg"/>
          <p:cNvPicPr>
            <a:picLocks noChangeAspect="1"/>
          </p:cNvPicPr>
          <p:nvPr/>
        </p:nvPicPr>
        <p:blipFill>
          <a:blip r:embed="rId3" cstate="print"/>
          <a:srcRect/>
          <a:stretch>
            <a:fillRect/>
          </a:stretch>
        </p:blipFill>
        <p:spPr bwMode="auto">
          <a:xfrm>
            <a:off x="4791815" y="0"/>
            <a:ext cx="4352185" cy="3068960"/>
          </a:xfrm>
          <a:prstGeom prst="rect">
            <a:avLst/>
          </a:prstGeom>
          <a:noFill/>
          <a:ln w="9525">
            <a:noFill/>
            <a:miter lim="800000"/>
            <a:headEnd/>
            <a:tailEnd/>
          </a:ln>
        </p:spPr>
      </p:pic>
      <p:pic>
        <p:nvPicPr>
          <p:cNvPr id="30725" name="Picture 3" descr="AltarIncenseBloodSprinklingPriest.GIF"/>
          <p:cNvPicPr>
            <a:picLocks noChangeAspect="1"/>
          </p:cNvPicPr>
          <p:nvPr/>
        </p:nvPicPr>
        <p:blipFill>
          <a:blip r:embed="rId4" cstate="print"/>
          <a:srcRect/>
          <a:stretch>
            <a:fillRect/>
          </a:stretch>
        </p:blipFill>
        <p:spPr bwMode="auto">
          <a:xfrm>
            <a:off x="3419872" y="0"/>
            <a:ext cx="1592512" cy="3068960"/>
          </a:xfrm>
          <a:prstGeom prst="rect">
            <a:avLst/>
          </a:prstGeom>
          <a:noFill/>
          <a:ln w="9525">
            <a:noFill/>
            <a:miter lim="800000"/>
            <a:headEnd/>
            <a:tailEnd/>
          </a:ln>
        </p:spPr>
      </p:pic>
      <p:sp>
        <p:nvSpPr>
          <p:cNvPr id="6" name="Rectangle 13"/>
          <p:cNvSpPr>
            <a:spLocks noChangeArrowheads="1"/>
          </p:cNvSpPr>
          <p:nvPr/>
        </p:nvSpPr>
        <p:spPr bwMode="auto">
          <a:xfrm>
            <a:off x="6047656" y="5373216"/>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
        <p:nvSpPr>
          <p:cNvPr id="7" name="Rectangle 6"/>
          <p:cNvSpPr/>
          <p:nvPr/>
        </p:nvSpPr>
        <p:spPr>
          <a:xfrm>
            <a:off x="5580112" y="2420888"/>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West</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Rectangle 7"/>
          <p:cNvSpPr/>
          <p:nvPr/>
        </p:nvSpPr>
        <p:spPr>
          <a:xfrm>
            <a:off x="7956376" y="1484784"/>
            <a:ext cx="1187624"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South</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Rectangle 8"/>
          <p:cNvSpPr/>
          <p:nvPr/>
        </p:nvSpPr>
        <p:spPr>
          <a:xfrm>
            <a:off x="4572000" y="908720"/>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ectangle 9"/>
          <p:cNvSpPr/>
          <p:nvPr/>
        </p:nvSpPr>
        <p:spPr>
          <a:xfrm>
            <a:off x="6588224" y="116632"/>
            <a:ext cx="1080120"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East</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wipe(down)">
                                      <p:cBhvr>
                                        <p:cTn id="7" dur="580">
                                          <p:stCondLst>
                                            <p:cond delay="0"/>
                                          </p:stCondLst>
                                        </p:cTn>
                                        <p:tgtEl>
                                          <p:spTgt spid="61445"/>
                                        </p:tgtEl>
                                      </p:cBhvr>
                                    </p:animEffect>
                                    <p:anim calcmode="lin" valueType="num">
                                      <p:cBhvr>
                                        <p:cTn id="8" dur="1822" tmFilter="0,0; 0.14,0.36; 0.43,0.73; 0.71,0.91; 1.0,1.0">
                                          <p:stCondLst>
                                            <p:cond delay="0"/>
                                          </p:stCondLst>
                                        </p:cTn>
                                        <p:tgtEl>
                                          <p:spTgt spid="614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45"/>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45"/>
                                        </p:tgtEl>
                                      </p:cBhvr>
                                      <p:to x="100000" y="60000"/>
                                    </p:animScale>
                                    <p:animScale>
                                      <p:cBhvr>
                                        <p:cTn id="14" dur="166" decel="50000">
                                          <p:stCondLst>
                                            <p:cond delay="676"/>
                                          </p:stCondLst>
                                        </p:cTn>
                                        <p:tgtEl>
                                          <p:spTgt spid="61445"/>
                                        </p:tgtEl>
                                      </p:cBhvr>
                                      <p:to x="100000" y="100000"/>
                                    </p:animScale>
                                    <p:animScale>
                                      <p:cBhvr>
                                        <p:cTn id="15" dur="26">
                                          <p:stCondLst>
                                            <p:cond delay="1312"/>
                                          </p:stCondLst>
                                        </p:cTn>
                                        <p:tgtEl>
                                          <p:spTgt spid="61445"/>
                                        </p:tgtEl>
                                      </p:cBhvr>
                                      <p:to x="100000" y="80000"/>
                                    </p:animScale>
                                    <p:animScale>
                                      <p:cBhvr>
                                        <p:cTn id="16" dur="166" decel="50000">
                                          <p:stCondLst>
                                            <p:cond delay="1338"/>
                                          </p:stCondLst>
                                        </p:cTn>
                                        <p:tgtEl>
                                          <p:spTgt spid="61445"/>
                                        </p:tgtEl>
                                      </p:cBhvr>
                                      <p:to x="100000" y="100000"/>
                                    </p:animScale>
                                    <p:animScale>
                                      <p:cBhvr>
                                        <p:cTn id="17" dur="26">
                                          <p:stCondLst>
                                            <p:cond delay="1642"/>
                                          </p:stCondLst>
                                        </p:cTn>
                                        <p:tgtEl>
                                          <p:spTgt spid="61445"/>
                                        </p:tgtEl>
                                      </p:cBhvr>
                                      <p:to x="100000" y="90000"/>
                                    </p:animScale>
                                    <p:animScale>
                                      <p:cBhvr>
                                        <p:cTn id="18" dur="166" decel="50000">
                                          <p:stCondLst>
                                            <p:cond delay="1668"/>
                                          </p:stCondLst>
                                        </p:cTn>
                                        <p:tgtEl>
                                          <p:spTgt spid="61445"/>
                                        </p:tgtEl>
                                      </p:cBhvr>
                                      <p:to x="100000" y="100000"/>
                                    </p:animScale>
                                    <p:animScale>
                                      <p:cBhvr>
                                        <p:cTn id="19" dur="26">
                                          <p:stCondLst>
                                            <p:cond delay="1808"/>
                                          </p:stCondLst>
                                        </p:cTn>
                                        <p:tgtEl>
                                          <p:spTgt spid="61445"/>
                                        </p:tgtEl>
                                      </p:cBhvr>
                                      <p:to x="100000" y="95000"/>
                                    </p:animScale>
                                    <p:animScale>
                                      <p:cBhvr>
                                        <p:cTn id="20" dur="166" decel="50000">
                                          <p:stCondLst>
                                            <p:cond delay="1834"/>
                                          </p:stCondLst>
                                        </p:cTn>
                                        <p:tgtEl>
                                          <p:spTgt spid="614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016"/>
          <p:cNvPicPr>
            <a:picLocks noChangeAspect="1" noChangeArrowheads="1"/>
          </p:cNvPicPr>
          <p:nvPr/>
        </p:nvPicPr>
        <p:blipFill>
          <a:blip r:embed="rId2" cstate="print"/>
          <a:srcRect/>
          <a:stretch>
            <a:fillRect/>
          </a:stretch>
        </p:blipFill>
        <p:spPr bwMode="auto">
          <a:xfrm>
            <a:off x="4644008" y="0"/>
            <a:ext cx="4499992" cy="5661248"/>
          </a:xfrm>
          <a:prstGeom prst="rect">
            <a:avLst/>
          </a:prstGeom>
          <a:noFill/>
          <a:ln w="9525">
            <a:noFill/>
            <a:miter lim="800000"/>
            <a:headEnd/>
            <a:tailEnd/>
          </a:ln>
        </p:spPr>
      </p:pic>
      <p:sp>
        <p:nvSpPr>
          <p:cNvPr id="30725" name="Text Box 5"/>
          <p:cNvSpPr txBox="1">
            <a:spLocks noChangeArrowheads="1"/>
          </p:cNvSpPr>
          <p:nvPr/>
        </p:nvSpPr>
        <p:spPr bwMode="auto">
          <a:xfrm>
            <a:off x="0" y="260648"/>
            <a:ext cx="4572000" cy="3046988"/>
          </a:xfrm>
          <a:prstGeom prst="rect">
            <a:avLst/>
          </a:prstGeom>
          <a:noFill/>
          <a:ln w="9525">
            <a:noFill/>
            <a:miter lim="800000"/>
            <a:headEnd/>
            <a:tailEnd/>
          </a:ln>
        </p:spPr>
        <p:txBody>
          <a:bodyPr wrap="square">
            <a:spAutoFit/>
          </a:bodyPr>
          <a:lstStyle/>
          <a:p>
            <a:pPr algn="ctr">
              <a:spcBef>
                <a:spcPct val="50000"/>
              </a:spcBef>
            </a:pPr>
            <a:r>
              <a:rPr lang="nl-NL" sz="3200" dirty="0">
                <a:solidFill>
                  <a:srgbClr val="FFFF00"/>
                </a:solidFill>
                <a:latin typeface="Australian Sunrise" pitchFamily="2" charset="0"/>
              </a:rPr>
              <a:t>The smoke of insence and including the spycies; are referring the the sacrificial intercessions of the </a:t>
            </a:r>
            <a:r>
              <a:rPr lang="nl-NL" sz="3200" dirty="0" smtClean="0">
                <a:solidFill>
                  <a:srgbClr val="FFFF00"/>
                </a:solidFill>
                <a:latin typeface="Australian Sunrise" pitchFamily="2" charset="0"/>
              </a:rPr>
              <a:t>righteous </a:t>
            </a:r>
            <a:r>
              <a:rPr lang="nl-NL" sz="3200" dirty="0">
                <a:solidFill>
                  <a:srgbClr val="FFFF00"/>
                </a:solidFill>
                <a:latin typeface="Australian Sunrise" pitchFamily="2" charset="0"/>
              </a:rPr>
              <a:t>saints</a:t>
            </a:r>
          </a:p>
        </p:txBody>
      </p:sp>
      <p:sp>
        <p:nvSpPr>
          <p:cNvPr id="4" name="Rectangle 13"/>
          <p:cNvSpPr>
            <a:spLocks noChangeArrowheads="1"/>
          </p:cNvSpPr>
          <p:nvPr/>
        </p:nvSpPr>
        <p:spPr bwMode="auto">
          <a:xfrm>
            <a:off x="395536" y="5229200"/>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wipe(down)">
                                      <p:cBhvr>
                                        <p:cTn id="7" dur="580">
                                          <p:stCondLst>
                                            <p:cond delay="0"/>
                                          </p:stCondLst>
                                        </p:cTn>
                                        <p:tgtEl>
                                          <p:spTgt spid="30725">
                                            <p:txEl>
                                              <p:pRg st="0" end="0"/>
                                            </p:txEl>
                                          </p:spTgt>
                                        </p:tgtEl>
                                      </p:cBhvr>
                                    </p:animEffect>
                                    <p:anim calcmode="lin" valueType="num">
                                      <p:cBhvr>
                                        <p:cTn id="8" dur="1822" tmFilter="0,0; 0.14,0.36; 0.43,0.73; 0.71,0.91; 1.0,1.0">
                                          <p:stCondLst>
                                            <p:cond delay="0"/>
                                          </p:stCondLst>
                                        </p:cTn>
                                        <p:tgtEl>
                                          <p:spTgt spid="3072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5">
                                            <p:txEl>
                                              <p:pRg st="0" end="0"/>
                                            </p:txEl>
                                          </p:spTgt>
                                        </p:tgtEl>
                                      </p:cBhvr>
                                      <p:to x="100000" y="60000"/>
                                    </p:animScale>
                                    <p:animScale>
                                      <p:cBhvr>
                                        <p:cTn id="14" dur="166" decel="50000">
                                          <p:stCondLst>
                                            <p:cond delay="676"/>
                                          </p:stCondLst>
                                        </p:cTn>
                                        <p:tgtEl>
                                          <p:spTgt spid="30725">
                                            <p:txEl>
                                              <p:pRg st="0" end="0"/>
                                            </p:txEl>
                                          </p:spTgt>
                                        </p:tgtEl>
                                      </p:cBhvr>
                                      <p:to x="100000" y="100000"/>
                                    </p:animScale>
                                    <p:animScale>
                                      <p:cBhvr>
                                        <p:cTn id="15" dur="26">
                                          <p:stCondLst>
                                            <p:cond delay="1312"/>
                                          </p:stCondLst>
                                        </p:cTn>
                                        <p:tgtEl>
                                          <p:spTgt spid="30725">
                                            <p:txEl>
                                              <p:pRg st="0" end="0"/>
                                            </p:txEl>
                                          </p:spTgt>
                                        </p:tgtEl>
                                      </p:cBhvr>
                                      <p:to x="100000" y="80000"/>
                                    </p:animScale>
                                    <p:animScale>
                                      <p:cBhvr>
                                        <p:cTn id="16" dur="166" decel="50000">
                                          <p:stCondLst>
                                            <p:cond delay="1338"/>
                                          </p:stCondLst>
                                        </p:cTn>
                                        <p:tgtEl>
                                          <p:spTgt spid="30725">
                                            <p:txEl>
                                              <p:pRg st="0" end="0"/>
                                            </p:txEl>
                                          </p:spTgt>
                                        </p:tgtEl>
                                      </p:cBhvr>
                                      <p:to x="100000" y="100000"/>
                                    </p:animScale>
                                    <p:animScale>
                                      <p:cBhvr>
                                        <p:cTn id="17" dur="26">
                                          <p:stCondLst>
                                            <p:cond delay="1642"/>
                                          </p:stCondLst>
                                        </p:cTn>
                                        <p:tgtEl>
                                          <p:spTgt spid="30725">
                                            <p:txEl>
                                              <p:pRg st="0" end="0"/>
                                            </p:txEl>
                                          </p:spTgt>
                                        </p:tgtEl>
                                      </p:cBhvr>
                                      <p:to x="100000" y="90000"/>
                                    </p:animScale>
                                    <p:animScale>
                                      <p:cBhvr>
                                        <p:cTn id="18" dur="166" decel="50000">
                                          <p:stCondLst>
                                            <p:cond delay="1668"/>
                                          </p:stCondLst>
                                        </p:cTn>
                                        <p:tgtEl>
                                          <p:spTgt spid="30725">
                                            <p:txEl>
                                              <p:pRg st="0" end="0"/>
                                            </p:txEl>
                                          </p:spTgt>
                                        </p:tgtEl>
                                      </p:cBhvr>
                                      <p:to x="100000" y="100000"/>
                                    </p:animScale>
                                    <p:animScale>
                                      <p:cBhvr>
                                        <p:cTn id="19" dur="26">
                                          <p:stCondLst>
                                            <p:cond delay="1808"/>
                                          </p:stCondLst>
                                        </p:cTn>
                                        <p:tgtEl>
                                          <p:spTgt spid="30725">
                                            <p:txEl>
                                              <p:pRg st="0" end="0"/>
                                            </p:txEl>
                                          </p:spTgt>
                                        </p:tgtEl>
                                      </p:cBhvr>
                                      <p:to x="100000" y="95000"/>
                                    </p:animScale>
                                    <p:animScale>
                                      <p:cBhvr>
                                        <p:cTn id="20" dur="166" decel="50000">
                                          <p:stCondLst>
                                            <p:cond delay="1834"/>
                                          </p:stCondLst>
                                        </p:cTn>
                                        <p:tgtEl>
                                          <p:spTgt spid="30725">
                                            <p:txEl>
                                              <p:pRg st="0" end="0"/>
                                            </p:txEl>
                                          </p:spTgt>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30724"/>
                                        </p:tgtEl>
                                        <p:attrNameLst>
                                          <p:attrName>style.visibility</p:attrName>
                                        </p:attrNameLst>
                                      </p:cBhvr>
                                      <p:to>
                                        <p:strVal val="visible"/>
                                      </p:to>
                                    </p:set>
                                    <p:animEffect transition="in" filter="dissolve">
                                      <p:cBhvr>
                                        <p:cTn id="23"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018"/>
          <p:cNvPicPr>
            <a:picLocks noChangeAspect="1" noChangeArrowheads="1"/>
          </p:cNvPicPr>
          <p:nvPr/>
        </p:nvPicPr>
        <p:blipFill>
          <a:blip r:embed="rId2" cstate="print"/>
          <a:srcRect/>
          <a:stretch>
            <a:fillRect/>
          </a:stretch>
        </p:blipFill>
        <p:spPr bwMode="auto">
          <a:xfrm>
            <a:off x="4716016" y="0"/>
            <a:ext cx="4427984" cy="5445224"/>
          </a:xfrm>
          <a:prstGeom prst="rect">
            <a:avLst/>
          </a:prstGeom>
          <a:noFill/>
          <a:ln w="9525">
            <a:noFill/>
            <a:miter lim="800000"/>
            <a:headEnd/>
            <a:tailEnd/>
          </a:ln>
        </p:spPr>
      </p:pic>
      <p:sp>
        <p:nvSpPr>
          <p:cNvPr id="31749" name="Text Box 5"/>
          <p:cNvSpPr txBox="1">
            <a:spLocks noChangeArrowheads="1"/>
          </p:cNvSpPr>
          <p:nvPr/>
        </p:nvSpPr>
        <p:spPr bwMode="auto">
          <a:xfrm>
            <a:off x="0" y="476673"/>
            <a:ext cx="5148064" cy="4555093"/>
          </a:xfrm>
          <a:prstGeom prst="rect">
            <a:avLst/>
          </a:prstGeom>
          <a:noFill/>
          <a:ln w="9525">
            <a:noFill/>
            <a:miter lim="800000"/>
            <a:headEnd/>
            <a:tailEnd/>
          </a:ln>
        </p:spPr>
        <p:txBody>
          <a:bodyPr wrap="square">
            <a:spAutoFit/>
          </a:bodyPr>
          <a:lstStyle/>
          <a:p>
            <a:pPr marL="342900" indent="-342900" algn="ctr">
              <a:spcBef>
                <a:spcPct val="50000"/>
              </a:spcBef>
            </a:pPr>
            <a:r>
              <a:rPr lang="nl-NL" dirty="0"/>
              <a:t>	</a:t>
            </a:r>
            <a:r>
              <a:rPr lang="nl-NL" sz="3200" b="1" u="sng" dirty="0">
                <a:solidFill>
                  <a:srgbClr val="FFFF99"/>
                </a:solidFill>
                <a:effectLst>
                  <a:outerShdw blurRad="38100" dist="38100" dir="2700000" algn="tl">
                    <a:srgbClr val="000000">
                      <a:alpha val="43137"/>
                    </a:srgbClr>
                  </a:outerShdw>
                </a:effectLst>
                <a:latin typeface="Australian Sunrise" pitchFamily="2" charset="0"/>
              </a:rPr>
              <a:t>On our way the G-D </a:t>
            </a:r>
            <a:endParaRPr lang="nl-NL" sz="3200" b="1" u="sng" dirty="0" smtClean="0">
              <a:solidFill>
                <a:srgbClr val="FFFF99"/>
              </a:solidFill>
              <a:effectLst>
                <a:outerShdw blurRad="38100" dist="38100" dir="2700000" algn="tl">
                  <a:srgbClr val="000000">
                    <a:alpha val="43137"/>
                  </a:srgbClr>
                </a:outerShdw>
              </a:effectLst>
              <a:latin typeface="Australian Sunrise" pitchFamily="2" charset="0"/>
            </a:endParaRPr>
          </a:p>
          <a:p>
            <a:pPr marL="342900" indent="-342900" algn="ctr">
              <a:spcBef>
                <a:spcPct val="50000"/>
              </a:spcBef>
            </a:pPr>
            <a:r>
              <a:rPr lang="nl-NL" sz="3200" b="1" u="sng" dirty="0" smtClean="0">
                <a:solidFill>
                  <a:srgbClr val="FFFF99"/>
                </a:solidFill>
                <a:effectLst>
                  <a:outerShdw blurRad="38100" dist="38100" dir="2700000" algn="tl">
                    <a:srgbClr val="000000">
                      <a:alpha val="43137"/>
                    </a:srgbClr>
                  </a:outerShdw>
                </a:effectLst>
                <a:latin typeface="Australian Sunrise" pitchFamily="2" charset="0"/>
              </a:rPr>
              <a:t>of </a:t>
            </a:r>
            <a:r>
              <a:rPr lang="nl-NL" sz="3200" b="1" u="sng" dirty="0">
                <a:solidFill>
                  <a:srgbClr val="FFFF99"/>
                </a:solidFill>
                <a:effectLst>
                  <a:outerShdw blurRad="38100" dist="38100" dir="2700000" algn="tl">
                    <a:srgbClr val="000000">
                      <a:alpha val="43137"/>
                    </a:srgbClr>
                  </a:outerShdw>
                </a:effectLst>
                <a:latin typeface="Australian Sunrise" pitchFamily="2" charset="0"/>
              </a:rPr>
              <a:t>Israel we passed:</a:t>
            </a:r>
          </a:p>
          <a:p>
            <a:pPr marL="342900" indent="-342900">
              <a:spcBef>
                <a:spcPct val="50000"/>
              </a:spcBef>
              <a:buFontTx/>
              <a:buAutoNum type="arabicParenR"/>
            </a:pPr>
            <a:r>
              <a:rPr lang="nl-NL" sz="2800" dirty="0">
                <a:solidFill>
                  <a:srgbClr val="FFFF00"/>
                </a:solidFill>
                <a:latin typeface="Australian Sunrise" pitchFamily="2" charset="0"/>
              </a:rPr>
              <a:t> </a:t>
            </a:r>
            <a:r>
              <a:rPr lang="nl-NL" sz="2800" dirty="0" smtClean="0">
                <a:solidFill>
                  <a:srgbClr val="FFFF00"/>
                </a:solidFill>
                <a:latin typeface="Australian Sunrise" pitchFamily="2" charset="0"/>
              </a:rPr>
              <a:t>Altar (Bras) </a:t>
            </a:r>
            <a:r>
              <a:rPr lang="nl-NL" sz="2800" dirty="0">
                <a:solidFill>
                  <a:srgbClr val="FFFF00"/>
                </a:solidFill>
                <a:latin typeface="Australian Sunrise" pitchFamily="2" charset="0"/>
              </a:rPr>
              <a:t>of  Sacrifies</a:t>
            </a:r>
          </a:p>
          <a:p>
            <a:pPr marL="342900" indent="-342900">
              <a:spcBef>
                <a:spcPct val="50000"/>
              </a:spcBef>
              <a:buFontTx/>
              <a:buAutoNum type="arabicParenR"/>
            </a:pPr>
            <a:r>
              <a:rPr lang="nl-NL" sz="2800" dirty="0">
                <a:solidFill>
                  <a:srgbClr val="FFFF00"/>
                </a:solidFill>
                <a:latin typeface="Australian Sunrise" pitchFamily="2" charset="0"/>
              </a:rPr>
              <a:t> The Laver </a:t>
            </a:r>
            <a:r>
              <a:rPr lang="nl-NL" sz="2800" dirty="0" smtClean="0">
                <a:solidFill>
                  <a:srgbClr val="FFFF00"/>
                </a:solidFill>
                <a:latin typeface="Australian Sunrise" pitchFamily="2" charset="0"/>
              </a:rPr>
              <a:t>(Brass) of </a:t>
            </a:r>
            <a:r>
              <a:rPr lang="nl-NL" sz="2800" b="1" dirty="0" smtClean="0">
                <a:solidFill>
                  <a:srgbClr val="00B0F0"/>
                </a:solidFill>
                <a:latin typeface="Australian Sunrise" pitchFamily="2" charset="0"/>
              </a:rPr>
              <a:t>water</a:t>
            </a:r>
            <a:endParaRPr lang="nl-NL" sz="2800" b="1" dirty="0">
              <a:solidFill>
                <a:srgbClr val="FFFF00"/>
              </a:solidFill>
              <a:latin typeface="Australian Sunrise" pitchFamily="2" charset="0"/>
            </a:endParaRPr>
          </a:p>
          <a:p>
            <a:pPr marL="342900" indent="-342900">
              <a:spcBef>
                <a:spcPct val="50000"/>
              </a:spcBef>
              <a:buFontTx/>
              <a:buAutoNum type="arabicParenR"/>
            </a:pPr>
            <a:r>
              <a:rPr lang="nl-NL" sz="2800" dirty="0">
                <a:solidFill>
                  <a:srgbClr val="FFFF00"/>
                </a:solidFill>
                <a:latin typeface="Australian Sunrise" pitchFamily="2" charset="0"/>
              </a:rPr>
              <a:t> The </a:t>
            </a:r>
            <a:r>
              <a:rPr lang="nl-NL" sz="2800" dirty="0" smtClean="0">
                <a:solidFill>
                  <a:srgbClr val="FFFF00"/>
                </a:solidFill>
                <a:latin typeface="Australian Sunrise" pitchFamily="2" charset="0"/>
              </a:rPr>
              <a:t>Golden Menorah</a:t>
            </a:r>
            <a:r>
              <a:rPr lang="nl-NL" sz="2800" dirty="0">
                <a:solidFill>
                  <a:srgbClr val="FFFF00"/>
                </a:solidFill>
                <a:latin typeface="Australian Sunrise" pitchFamily="2" charset="0"/>
              </a:rPr>
              <a:t>.</a:t>
            </a:r>
          </a:p>
          <a:p>
            <a:pPr marL="342900" indent="-342900">
              <a:spcBef>
                <a:spcPct val="50000"/>
              </a:spcBef>
              <a:buFontTx/>
              <a:buAutoNum type="arabicParenR"/>
            </a:pPr>
            <a:r>
              <a:rPr lang="nl-NL" sz="2800" dirty="0">
                <a:solidFill>
                  <a:srgbClr val="FFFF00"/>
                </a:solidFill>
                <a:latin typeface="Australian Sunrise" pitchFamily="2" charset="0"/>
              </a:rPr>
              <a:t> The table of showbreads.</a:t>
            </a:r>
          </a:p>
          <a:p>
            <a:pPr marL="342900" indent="-342900">
              <a:spcBef>
                <a:spcPct val="50000"/>
              </a:spcBef>
              <a:buFontTx/>
              <a:buAutoNum type="arabicParenR"/>
            </a:pPr>
            <a:r>
              <a:rPr lang="nl-NL" sz="2800" dirty="0">
                <a:solidFill>
                  <a:srgbClr val="FFFF00"/>
                </a:solidFill>
                <a:latin typeface="Australian Sunrise" pitchFamily="2" charset="0"/>
              </a:rPr>
              <a:t> Altar of </a:t>
            </a:r>
            <a:r>
              <a:rPr lang="nl-NL" sz="2800" dirty="0" smtClean="0">
                <a:solidFill>
                  <a:srgbClr val="FFFF00"/>
                </a:solidFill>
                <a:latin typeface="Australian Sunrise" pitchFamily="2" charset="0"/>
              </a:rPr>
              <a:t>Smoke-Insence</a:t>
            </a:r>
            <a:r>
              <a:rPr lang="nl-NL" sz="2800" dirty="0">
                <a:solidFill>
                  <a:srgbClr val="FFFF00"/>
                </a:solidFill>
                <a:latin typeface="Australian Sunrise" pitchFamily="2" charset="0"/>
              </a:rPr>
              <a:t>.</a:t>
            </a:r>
          </a:p>
        </p:txBody>
      </p:sp>
      <p:sp>
        <p:nvSpPr>
          <p:cNvPr id="4" name="Rectangle 3"/>
          <p:cNvSpPr/>
          <p:nvPr/>
        </p:nvSpPr>
        <p:spPr>
          <a:xfrm>
            <a:off x="8244408" y="5157192"/>
            <a:ext cx="456762"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Rectangle 4"/>
          <p:cNvSpPr/>
          <p:nvPr/>
        </p:nvSpPr>
        <p:spPr>
          <a:xfrm>
            <a:off x="5652120" y="4941168"/>
            <a:ext cx="456762"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tangle 5"/>
          <p:cNvSpPr/>
          <p:nvPr/>
        </p:nvSpPr>
        <p:spPr>
          <a:xfrm>
            <a:off x="8532440" y="3068960"/>
            <a:ext cx="456762"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Rectangle 6"/>
          <p:cNvSpPr/>
          <p:nvPr/>
        </p:nvSpPr>
        <p:spPr>
          <a:xfrm>
            <a:off x="5724128" y="3429000"/>
            <a:ext cx="456762"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Rectangle 7"/>
          <p:cNvSpPr/>
          <p:nvPr/>
        </p:nvSpPr>
        <p:spPr>
          <a:xfrm>
            <a:off x="6012160" y="1628800"/>
            <a:ext cx="456762" cy="461665"/>
          </a:xfrm>
          <a:prstGeom prst="rect">
            <a:avLst/>
          </a:prstGeom>
          <a:noFill/>
        </p:spPr>
        <p:txBody>
          <a:bodyPr wrap="square" lIns="91440" tIns="45720" rIns="91440" bIns="45720">
            <a:spAutoFit/>
          </a:bodyPr>
          <a:lstStyle/>
          <a:p>
            <a:pPr algn="ctr"/>
            <a:r>
              <a:rPr lang="en-US" sz="2400" b="1" cap="none" spc="0" dirty="0" smtClean="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a:t>
            </a:r>
            <a:endParaRPr lang="en-US" sz="2400" b="1" cap="none" spc="0" dirty="0">
              <a:ln w="900" cmpd="sng">
                <a:solidFill>
                  <a:srgbClr val="808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Rectangle 13"/>
          <p:cNvSpPr>
            <a:spLocks noChangeArrowheads="1"/>
          </p:cNvSpPr>
          <p:nvPr/>
        </p:nvSpPr>
        <p:spPr bwMode="auto">
          <a:xfrm>
            <a:off x="251520" y="4941168"/>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par>
                                <p:cTn id="8" presetID="26" presetClass="entr" presetSubtype="0" fill="hold" nodeType="withEffect">
                                  <p:stCondLst>
                                    <p:cond delay="0"/>
                                  </p:stCondLst>
                                  <p:childTnLst>
                                    <p:set>
                                      <p:cBhvr>
                                        <p:cTn id="9" dur="1" fill="hold">
                                          <p:stCondLst>
                                            <p:cond delay="0"/>
                                          </p:stCondLst>
                                        </p:cTn>
                                        <p:tgtEl>
                                          <p:spTgt spid="31749">
                                            <p:txEl>
                                              <p:pRg st="0" end="0"/>
                                            </p:txEl>
                                          </p:spTgt>
                                        </p:tgtEl>
                                        <p:attrNameLst>
                                          <p:attrName>style.visibility</p:attrName>
                                        </p:attrNameLst>
                                      </p:cBhvr>
                                      <p:to>
                                        <p:strVal val="visible"/>
                                      </p:to>
                                    </p:set>
                                    <p:animEffect transition="in" filter="wipe(down)">
                                      <p:cBhvr>
                                        <p:cTn id="10" dur="580">
                                          <p:stCondLst>
                                            <p:cond delay="0"/>
                                          </p:stCondLst>
                                        </p:cTn>
                                        <p:tgtEl>
                                          <p:spTgt spid="31749">
                                            <p:txEl>
                                              <p:pRg st="0" end="0"/>
                                            </p:txEl>
                                          </p:spTgt>
                                        </p:tgtEl>
                                      </p:cBhvr>
                                    </p:animEffect>
                                    <p:anim calcmode="lin" valueType="num">
                                      <p:cBhvr>
                                        <p:cTn id="11" dur="1822" tmFilter="0,0; 0.14,0.36; 0.43,0.73; 0.71,0.91; 1.0,1.0">
                                          <p:stCondLst>
                                            <p:cond delay="0"/>
                                          </p:stCondLst>
                                        </p:cTn>
                                        <p:tgtEl>
                                          <p:spTgt spid="31749">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1749">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1749">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1749">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1749">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1749">
                                            <p:txEl>
                                              <p:pRg st="0" end="0"/>
                                            </p:txEl>
                                          </p:spTgt>
                                        </p:tgtEl>
                                      </p:cBhvr>
                                      <p:to x="100000" y="60000"/>
                                    </p:animScale>
                                    <p:animScale>
                                      <p:cBhvr>
                                        <p:cTn id="17" dur="166" decel="50000">
                                          <p:stCondLst>
                                            <p:cond delay="676"/>
                                          </p:stCondLst>
                                        </p:cTn>
                                        <p:tgtEl>
                                          <p:spTgt spid="31749">
                                            <p:txEl>
                                              <p:pRg st="0" end="0"/>
                                            </p:txEl>
                                          </p:spTgt>
                                        </p:tgtEl>
                                      </p:cBhvr>
                                      <p:to x="100000" y="100000"/>
                                    </p:animScale>
                                    <p:animScale>
                                      <p:cBhvr>
                                        <p:cTn id="18" dur="26">
                                          <p:stCondLst>
                                            <p:cond delay="1312"/>
                                          </p:stCondLst>
                                        </p:cTn>
                                        <p:tgtEl>
                                          <p:spTgt spid="31749">
                                            <p:txEl>
                                              <p:pRg st="0" end="0"/>
                                            </p:txEl>
                                          </p:spTgt>
                                        </p:tgtEl>
                                      </p:cBhvr>
                                      <p:to x="100000" y="80000"/>
                                    </p:animScale>
                                    <p:animScale>
                                      <p:cBhvr>
                                        <p:cTn id="19" dur="166" decel="50000">
                                          <p:stCondLst>
                                            <p:cond delay="1338"/>
                                          </p:stCondLst>
                                        </p:cTn>
                                        <p:tgtEl>
                                          <p:spTgt spid="31749">
                                            <p:txEl>
                                              <p:pRg st="0" end="0"/>
                                            </p:txEl>
                                          </p:spTgt>
                                        </p:tgtEl>
                                      </p:cBhvr>
                                      <p:to x="100000" y="100000"/>
                                    </p:animScale>
                                    <p:animScale>
                                      <p:cBhvr>
                                        <p:cTn id="20" dur="26">
                                          <p:stCondLst>
                                            <p:cond delay="1642"/>
                                          </p:stCondLst>
                                        </p:cTn>
                                        <p:tgtEl>
                                          <p:spTgt spid="31749">
                                            <p:txEl>
                                              <p:pRg st="0" end="0"/>
                                            </p:txEl>
                                          </p:spTgt>
                                        </p:tgtEl>
                                      </p:cBhvr>
                                      <p:to x="100000" y="90000"/>
                                    </p:animScale>
                                    <p:animScale>
                                      <p:cBhvr>
                                        <p:cTn id="21" dur="166" decel="50000">
                                          <p:stCondLst>
                                            <p:cond delay="1668"/>
                                          </p:stCondLst>
                                        </p:cTn>
                                        <p:tgtEl>
                                          <p:spTgt spid="31749">
                                            <p:txEl>
                                              <p:pRg st="0" end="0"/>
                                            </p:txEl>
                                          </p:spTgt>
                                        </p:tgtEl>
                                      </p:cBhvr>
                                      <p:to x="100000" y="100000"/>
                                    </p:animScale>
                                    <p:animScale>
                                      <p:cBhvr>
                                        <p:cTn id="22" dur="26">
                                          <p:stCondLst>
                                            <p:cond delay="1808"/>
                                          </p:stCondLst>
                                        </p:cTn>
                                        <p:tgtEl>
                                          <p:spTgt spid="31749">
                                            <p:txEl>
                                              <p:pRg st="0" end="0"/>
                                            </p:txEl>
                                          </p:spTgt>
                                        </p:tgtEl>
                                      </p:cBhvr>
                                      <p:to x="100000" y="95000"/>
                                    </p:animScale>
                                    <p:animScale>
                                      <p:cBhvr>
                                        <p:cTn id="23" dur="166" decel="50000">
                                          <p:stCondLst>
                                            <p:cond delay="1834"/>
                                          </p:stCondLst>
                                        </p:cTn>
                                        <p:tgtEl>
                                          <p:spTgt spid="31749">
                                            <p:txEl>
                                              <p:pRg st="0" end="0"/>
                                            </p:txEl>
                                          </p:spTgt>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1749">
                                            <p:txEl>
                                              <p:pRg st="1" end="1"/>
                                            </p:txEl>
                                          </p:spTgt>
                                        </p:tgtEl>
                                        <p:attrNameLst>
                                          <p:attrName>style.visibility</p:attrName>
                                        </p:attrNameLst>
                                      </p:cBhvr>
                                      <p:to>
                                        <p:strVal val="visible"/>
                                      </p:to>
                                    </p:set>
                                    <p:animEffect transition="in" filter="wipe(down)">
                                      <p:cBhvr>
                                        <p:cTn id="26" dur="580">
                                          <p:stCondLst>
                                            <p:cond delay="0"/>
                                          </p:stCondLst>
                                        </p:cTn>
                                        <p:tgtEl>
                                          <p:spTgt spid="31749">
                                            <p:txEl>
                                              <p:pRg st="1" end="1"/>
                                            </p:txEl>
                                          </p:spTgt>
                                        </p:tgtEl>
                                      </p:cBhvr>
                                    </p:animEffect>
                                    <p:anim calcmode="lin" valueType="num">
                                      <p:cBhvr>
                                        <p:cTn id="27" dur="1822" tmFilter="0,0; 0.14,0.36; 0.43,0.73; 0.71,0.91; 1.0,1.0">
                                          <p:stCondLst>
                                            <p:cond delay="0"/>
                                          </p:stCondLst>
                                        </p:cTn>
                                        <p:tgtEl>
                                          <p:spTgt spid="31749">
                                            <p:txEl>
                                              <p:pRg st="1" end="1"/>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1749">
                                            <p:txEl>
                                              <p:pRg st="1" end="1"/>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1749">
                                            <p:txEl>
                                              <p:pRg st="1" end="1"/>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1749">
                                            <p:txEl>
                                              <p:pRg st="1" end="1"/>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1749">
                                            <p:txEl>
                                              <p:pRg st="1" end="1"/>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1749">
                                            <p:txEl>
                                              <p:pRg st="1" end="1"/>
                                            </p:txEl>
                                          </p:spTgt>
                                        </p:tgtEl>
                                      </p:cBhvr>
                                      <p:to x="100000" y="60000"/>
                                    </p:animScale>
                                    <p:animScale>
                                      <p:cBhvr>
                                        <p:cTn id="33" dur="166" decel="50000">
                                          <p:stCondLst>
                                            <p:cond delay="676"/>
                                          </p:stCondLst>
                                        </p:cTn>
                                        <p:tgtEl>
                                          <p:spTgt spid="31749">
                                            <p:txEl>
                                              <p:pRg st="1" end="1"/>
                                            </p:txEl>
                                          </p:spTgt>
                                        </p:tgtEl>
                                      </p:cBhvr>
                                      <p:to x="100000" y="100000"/>
                                    </p:animScale>
                                    <p:animScale>
                                      <p:cBhvr>
                                        <p:cTn id="34" dur="26">
                                          <p:stCondLst>
                                            <p:cond delay="1312"/>
                                          </p:stCondLst>
                                        </p:cTn>
                                        <p:tgtEl>
                                          <p:spTgt spid="31749">
                                            <p:txEl>
                                              <p:pRg st="1" end="1"/>
                                            </p:txEl>
                                          </p:spTgt>
                                        </p:tgtEl>
                                      </p:cBhvr>
                                      <p:to x="100000" y="80000"/>
                                    </p:animScale>
                                    <p:animScale>
                                      <p:cBhvr>
                                        <p:cTn id="35" dur="166" decel="50000">
                                          <p:stCondLst>
                                            <p:cond delay="1338"/>
                                          </p:stCondLst>
                                        </p:cTn>
                                        <p:tgtEl>
                                          <p:spTgt spid="31749">
                                            <p:txEl>
                                              <p:pRg st="1" end="1"/>
                                            </p:txEl>
                                          </p:spTgt>
                                        </p:tgtEl>
                                      </p:cBhvr>
                                      <p:to x="100000" y="100000"/>
                                    </p:animScale>
                                    <p:animScale>
                                      <p:cBhvr>
                                        <p:cTn id="36" dur="26">
                                          <p:stCondLst>
                                            <p:cond delay="1642"/>
                                          </p:stCondLst>
                                        </p:cTn>
                                        <p:tgtEl>
                                          <p:spTgt spid="31749">
                                            <p:txEl>
                                              <p:pRg st="1" end="1"/>
                                            </p:txEl>
                                          </p:spTgt>
                                        </p:tgtEl>
                                      </p:cBhvr>
                                      <p:to x="100000" y="90000"/>
                                    </p:animScale>
                                    <p:animScale>
                                      <p:cBhvr>
                                        <p:cTn id="37" dur="166" decel="50000">
                                          <p:stCondLst>
                                            <p:cond delay="1668"/>
                                          </p:stCondLst>
                                        </p:cTn>
                                        <p:tgtEl>
                                          <p:spTgt spid="31749">
                                            <p:txEl>
                                              <p:pRg st="1" end="1"/>
                                            </p:txEl>
                                          </p:spTgt>
                                        </p:tgtEl>
                                      </p:cBhvr>
                                      <p:to x="100000" y="100000"/>
                                    </p:animScale>
                                    <p:animScale>
                                      <p:cBhvr>
                                        <p:cTn id="38" dur="26">
                                          <p:stCondLst>
                                            <p:cond delay="1808"/>
                                          </p:stCondLst>
                                        </p:cTn>
                                        <p:tgtEl>
                                          <p:spTgt spid="31749">
                                            <p:txEl>
                                              <p:pRg st="1" end="1"/>
                                            </p:txEl>
                                          </p:spTgt>
                                        </p:tgtEl>
                                      </p:cBhvr>
                                      <p:to x="100000" y="95000"/>
                                    </p:animScale>
                                    <p:animScale>
                                      <p:cBhvr>
                                        <p:cTn id="39" dur="166" decel="50000">
                                          <p:stCondLst>
                                            <p:cond delay="1834"/>
                                          </p:stCondLst>
                                        </p:cTn>
                                        <p:tgtEl>
                                          <p:spTgt spid="31749">
                                            <p:txEl>
                                              <p:pRg st="1" end="1"/>
                                            </p:txEl>
                                          </p:spTgt>
                                        </p:tgtEl>
                                      </p:cBhvr>
                                      <p:to x="100000" y="100000"/>
                                    </p:animScale>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31749">
                                            <p:txEl>
                                              <p:pRg st="2" end="2"/>
                                            </p:txEl>
                                          </p:spTgt>
                                        </p:tgtEl>
                                        <p:attrNameLst>
                                          <p:attrName>style.visibility</p:attrName>
                                        </p:attrNameLst>
                                      </p:cBhvr>
                                      <p:to>
                                        <p:strVal val="visible"/>
                                      </p:to>
                                    </p:set>
                                    <p:animEffect transition="in" filter="strips(downRight)">
                                      <p:cBhvr>
                                        <p:cTn id="43" dur="500"/>
                                        <p:tgtEl>
                                          <p:spTgt spid="31749">
                                            <p:txEl>
                                              <p:pRg st="2" end="2"/>
                                            </p:txEl>
                                          </p:spTgt>
                                        </p:tgtEl>
                                      </p:cBhvr>
                                    </p:animEffect>
                                  </p:childTnLst>
                                </p:cTn>
                              </p:par>
                            </p:childTnLst>
                          </p:cTn>
                        </p:par>
                        <p:par>
                          <p:cTn id="44" fill="hold">
                            <p:stCondLst>
                              <p:cond delay="2500"/>
                            </p:stCondLst>
                            <p:childTnLst>
                              <p:par>
                                <p:cTn id="45" presetID="18" presetClass="entr" presetSubtype="6" fill="hold" nodeType="afterEffect">
                                  <p:stCondLst>
                                    <p:cond delay="0"/>
                                  </p:stCondLst>
                                  <p:childTnLst>
                                    <p:set>
                                      <p:cBhvr>
                                        <p:cTn id="46" dur="1" fill="hold">
                                          <p:stCondLst>
                                            <p:cond delay="0"/>
                                          </p:stCondLst>
                                        </p:cTn>
                                        <p:tgtEl>
                                          <p:spTgt spid="31749">
                                            <p:txEl>
                                              <p:pRg st="3" end="3"/>
                                            </p:txEl>
                                          </p:spTgt>
                                        </p:tgtEl>
                                        <p:attrNameLst>
                                          <p:attrName>style.visibility</p:attrName>
                                        </p:attrNameLst>
                                      </p:cBhvr>
                                      <p:to>
                                        <p:strVal val="visible"/>
                                      </p:to>
                                    </p:set>
                                    <p:animEffect transition="in" filter="strips(downRight)">
                                      <p:cBhvr>
                                        <p:cTn id="47" dur="500"/>
                                        <p:tgtEl>
                                          <p:spTgt spid="31749">
                                            <p:txEl>
                                              <p:pRg st="3" end="3"/>
                                            </p:txEl>
                                          </p:spTgt>
                                        </p:tgtEl>
                                      </p:cBhvr>
                                    </p:animEffect>
                                  </p:childTnLst>
                                </p:cTn>
                              </p:par>
                            </p:childTnLst>
                          </p:cTn>
                        </p:par>
                        <p:par>
                          <p:cTn id="48" fill="hold">
                            <p:stCondLst>
                              <p:cond delay="3000"/>
                            </p:stCondLst>
                            <p:childTnLst>
                              <p:par>
                                <p:cTn id="49" presetID="18" presetClass="entr" presetSubtype="6" fill="hold" nodeType="afterEffect">
                                  <p:stCondLst>
                                    <p:cond delay="0"/>
                                  </p:stCondLst>
                                  <p:childTnLst>
                                    <p:set>
                                      <p:cBhvr>
                                        <p:cTn id="50" dur="1" fill="hold">
                                          <p:stCondLst>
                                            <p:cond delay="0"/>
                                          </p:stCondLst>
                                        </p:cTn>
                                        <p:tgtEl>
                                          <p:spTgt spid="31749">
                                            <p:txEl>
                                              <p:pRg st="4" end="4"/>
                                            </p:txEl>
                                          </p:spTgt>
                                        </p:tgtEl>
                                        <p:attrNameLst>
                                          <p:attrName>style.visibility</p:attrName>
                                        </p:attrNameLst>
                                      </p:cBhvr>
                                      <p:to>
                                        <p:strVal val="visible"/>
                                      </p:to>
                                    </p:set>
                                    <p:animEffect transition="in" filter="strips(downRight)">
                                      <p:cBhvr>
                                        <p:cTn id="51" dur="500"/>
                                        <p:tgtEl>
                                          <p:spTgt spid="31749">
                                            <p:txEl>
                                              <p:pRg st="4" end="4"/>
                                            </p:txEl>
                                          </p:spTgt>
                                        </p:tgtEl>
                                      </p:cBhvr>
                                    </p:animEffect>
                                  </p:childTnLst>
                                </p:cTn>
                              </p:par>
                            </p:childTnLst>
                          </p:cTn>
                        </p:par>
                        <p:par>
                          <p:cTn id="52" fill="hold">
                            <p:stCondLst>
                              <p:cond delay="3500"/>
                            </p:stCondLst>
                            <p:childTnLst>
                              <p:par>
                                <p:cTn id="53" presetID="18" presetClass="entr" presetSubtype="6" fill="hold" nodeType="afterEffect">
                                  <p:stCondLst>
                                    <p:cond delay="0"/>
                                  </p:stCondLst>
                                  <p:childTnLst>
                                    <p:set>
                                      <p:cBhvr>
                                        <p:cTn id="54" dur="1" fill="hold">
                                          <p:stCondLst>
                                            <p:cond delay="0"/>
                                          </p:stCondLst>
                                        </p:cTn>
                                        <p:tgtEl>
                                          <p:spTgt spid="31749">
                                            <p:txEl>
                                              <p:pRg st="5" end="5"/>
                                            </p:txEl>
                                          </p:spTgt>
                                        </p:tgtEl>
                                        <p:attrNameLst>
                                          <p:attrName>style.visibility</p:attrName>
                                        </p:attrNameLst>
                                      </p:cBhvr>
                                      <p:to>
                                        <p:strVal val="visible"/>
                                      </p:to>
                                    </p:set>
                                    <p:animEffect transition="in" filter="strips(downRight)">
                                      <p:cBhvr>
                                        <p:cTn id="55" dur="500"/>
                                        <p:tgtEl>
                                          <p:spTgt spid="31749">
                                            <p:txEl>
                                              <p:pRg st="5" end="5"/>
                                            </p:txEl>
                                          </p:spTgt>
                                        </p:tgtEl>
                                      </p:cBhvr>
                                    </p:animEffect>
                                  </p:childTnLst>
                                </p:cTn>
                              </p:par>
                            </p:childTnLst>
                          </p:cTn>
                        </p:par>
                        <p:par>
                          <p:cTn id="56" fill="hold">
                            <p:stCondLst>
                              <p:cond delay="4000"/>
                            </p:stCondLst>
                            <p:childTnLst>
                              <p:par>
                                <p:cTn id="57" presetID="18" presetClass="entr" presetSubtype="6" fill="hold" nodeType="afterEffect">
                                  <p:stCondLst>
                                    <p:cond delay="0"/>
                                  </p:stCondLst>
                                  <p:childTnLst>
                                    <p:set>
                                      <p:cBhvr>
                                        <p:cTn id="58" dur="1" fill="hold">
                                          <p:stCondLst>
                                            <p:cond delay="0"/>
                                          </p:stCondLst>
                                        </p:cTn>
                                        <p:tgtEl>
                                          <p:spTgt spid="31749">
                                            <p:txEl>
                                              <p:pRg st="6" end="6"/>
                                            </p:txEl>
                                          </p:spTgt>
                                        </p:tgtEl>
                                        <p:attrNameLst>
                                          <p:attrName>style.visibility</p:attrName>
                                        </p:attrNameLst>
                                      </p:cBhvr>
                                      <p:to>
                                        <p:strVal val="visible"/>
                                      </p:to>
                                    </p:set>
                                    <p:animEffect transition="in" filter="strips(downRight)">
                                      <p:cBhvr>
                                        <p:cTn id="59" dur="500"/>
                                        <p:tgtEl>
                                          <p:spTgt spid="317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9Ark 4"/>
          <p:cNvPicPr>
            <a:picLocks noChangeAspect="1" noChangeArrowheads="1"/>
          </p:cNvPicPr>
          <p:nvPr/>
        </p:nvPicPr>
        <p:blipFill>
          <a:blip r:embed="rId2" cstate="print"/>
          <a:srcRect/>
          <a:stretch>
            <a:fillRect/>
          </a:stretch>
        </p:blipFill>
        <p:spPr bwMode="auto">
          <a:xfrm>
            <a:off x="0" y="0"/>
            <a:ext cx="9144000" cy="6021287"/>
          </a:xfrm>
          <a:prstGeom prst="rect">
            <a:avLst/>
          </a:prstGeom>
          <a:noFill/>
          <a:ln w="9525">
            <a:noFill/>
            <a:miter lim="800000"/>
            <a:headEnd/>
            <a:tailEnd/>
          </a:ln>
        </p:spPr>
      </p:pic>
      <p:sp>
        <p:nvSpPr>
          <p:cNvPr id="62469" name="Text Box 5"/>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spcBef>
                <a:spcPct val="50000"/>
              </a:spcBef>
            </a:pPr>
            <a:r>
              <a:rPr lang="nl-NL" sz="4000">
                <a:solidFill>
                  <a:srgbClr val="FFFF00"/>
                </a:solidFill>
                <a:latin typeface="Australian Sunrise" pitchFamily="2" charset="0"/>
              </a:rPr>
              <a:t>The Ark of the Covenant of G-D!</a:t>
            </a:r>
          </a:p>
        </p:txBody>
      </p:sp>
      <p:sp>
        <p:nvSpPr>
          <p:cNvPr id="62470" name="Text Box 6"/>
          <p:cNvSpPr txBox="1">
            <a:spLocks noChangeArrowheads="1"/>
          </p:cNvSpPr>
          <p:nvPr/>
        </p:nvSpPr>
        <p:spPr bwMode="auto">
          <a:xfrm>
            <a:off x="251520" y="836712"/>
            <a:ext cx="2664296" cy="2123658"/>
          </a:xfrm>
          <a:prstGeom prst="rect">
            <a:avLst/>
          </a:prstGeom>
          <a:noFill/>
          <a:ln w="9525">
            <a:noFill/>
            <a:miter lim="800000"/>
            <a:headEnd/>
            <a:tailEnd/>
          </a:ln>
        </p:spPr>
        <p:txBody>
          <a:bodyPr wrap="square">
            <a:spAutoFit/>
          </a:bodyPr>
          <a:lstStyle/>
          <a:p>
            <a:pPr algn="ctr">
              <a:spcBef>
                <a:spcPct val="50000"/>
              </a:spcBef>
            </a:pPr>
            <a:r>
              <a:rPr lang="nl-NL" sz="4400" dirty="0">
                <a:solidFill>
                  <a:srgbClr val="FFFF00"/>
                </a:solidFill>
                <a:latin typeface="Australian Sunrise" pitchFamily="2" charset="0"/>
              </a:rPr>
              <a:t>...In the Holy of Holiest</a:t>
            </a:r>
          </a:p>
        </p:txBody>
      </p:sp>
      <p:sp>
        <p:nvSpPr>
          <p:cNvPr id="5" name="TextBox 4"/>
          <p:cNvSpPr txBox="1"/>
          <p:nvPr/>
        </p:nvSpPr>
        <p:spPr>
          <a:xfrm>
            <a:off x="0" y="6021288"/>
            <a:ext cx="9144000" cy="923330"/>
          </a:xfrm>
          <a:prstGeom prst="rect">
            <a:avLst/>
          </a:prstGeom>
          <a:solidFill>
            <a:schemeClr val="accent6"/>
          </a:solidFill>
        </p:spPr>
        <p:txBody>
          <a:bodyPr wrap="square" rtlCol="0">
            <a:spAutoFit/>
          </a:bodyPr>
          <a:lstStyle/>
          <a:p>
            <a:r>
              <a:rPr lang="en-US" dirty="0" smtClean="0">
                <a:solidFill>
                  <a:schemeClr val="accent6"/>
                </a:solidFill>
              </a:rPr>
              <a:t>L</a:t>
            </a:r>
          </a:p>
          <a:p>
            <a:endParaRPr lang="en-US" dirty="0" smtClean="0"/>
          </a:p>
          <a:p>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2469"/>
                                        </p:tgtEl>
                                        <p:attrNameLst>
                                          <p:attrName>style.visibility</p:attrName>
                                        </p:attrNameLst>
                                      </p:cBhvr>
                                      <p:to>
                                        <p:strVal val="visible"/>
                                      </p:to>
                                    </p:set>
                                    <p:animEffect transition="in" filter="wipe(down)">
                                      <p:cBhvr>
                                        <p:cTn id="11" dur="580">
                                          <p:stCondLst>
                                            <p:cond delay="0"/>
                                          </p:stCondLst>
                                        </p:cTn>
                                        <p:tgtEl>
                                          <p:spTgt spid="62469"/>
                                        </p:tgtEl>
                                      </p:cBhvr>
                                    </p:animEffect>
                                    <p:anim calcmode="lin" valueType="num">
                                      <p:cBhvr>
                                        <p:cTn id="12" dur="1822" tmFilter="0,0; 0.14,0.36; 0.43,0.73; 0.71,0.91; 1.0,1.0">
                                          <p:stCondLst>
                                            <p:cond delay="0"/>
                                          </p:stCondLst>
                                        </p:cTn>
                                        <p:tgtEl>
                                          <p:spTgt spid="6246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246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246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246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2469"/>
                                        </p:tgtEl>
                                        <p:attrNameLst>
                                          <p:attrName>ppt_y</p:attrName>
                                        </p:attrNameLst>
                                      </p:cBhvr>
                                      <p:tavLst>
                                        <p:tav tm="0" fmla="#ppt_y-sin(pi*$)/81">
                                          <p:val>
                                            <p:fltVal val="0"/>
                                          </p:val>
                                        </p:tav>
                                        <p:tav tm="100000">
                                          <p:val>
                                            <p:fltVal val="1"/>
                                          </p:val>
                                        </p:tav>
                                      </p:tavLst>
                                    </p:anim>
                                    <p:animScale>
                                      <p:cBhvr>
                                        <p:cTn id="17" dur="26">
                                          <p:stCondLst>
                                            <p:cond delay="650"/>
                                          </p:stCondLst>
                                        </p:cTn>
                                        <p:tgtEl>
                                          <p:spTgt spid="62469"/>
                                        </p:tgtEl>
                                      </p:cBhvr>
                                      <p:to x="100000" y="60000"/>
                                    </p:animScale>
                                    <p:animScale>
                                      <p:cBhvr>
                                        <p:cTn id="18" dur="166" decel="50000">
                                          <p:stCondLst>
                                            <p:cond delay="676"/>
                                          </p:stCondLst>
                                        </p:cTn>
                                        <p:tgtEl>
                                          <p:spTgt spid="62469"/>
                                        </p:tgtEl>
                                      </p:cBhvr>
                                      <p:to x="100000" y="100000"/>
                                    </p:animScale>
                                    <p:animScale>
                                      <p:cBhvr>
                                        <p:cTn id="19" dur="26">
                                          <p:stCondLst>
                                            <p:cond delay="1312"/>
                                          </p:stCondLst>
                                        </p:cTn>
                                        <p:tgtEl>
                                          <p:spTgt spid="62469"/>
                                        </p:tgtEl>
                                      </p:cBhvr>
                                      <p:to x="100000" y="80000"/>
                                    </p:animScale>
                                    <p:animScale>
                                      <p:cBhvr>
                                        <p:cTn id="20" dur="166" decel="50000">
                                          <p:stCondLst>
                                            <p:cond delay="1338"/>
                                          </p:stCondLst>
                                        </p:cTn>
                                        <p:tgtEl>
                                          <p:spTgt spid="62469"/>
                                        </p:tgtEl>
                                      </p:cBhvr>
                                      <p:to x="100000" y="100000"/>
                                    </p:animScale>
                                    <p:animScale>
                                      <p:cBhvr>
                                        <p:cTn id="21" dur="26">
                                          <p:stCondLst>
                                            <p:cond delay="1642"/>
                                          </p:stCondLst>
                                        </p:cTn>
                                        <p:tgtEl>
                                          <p:spTgt spid="62469"/>
                                        </p:tgtEl>
                                      </p:cBhvr>
                                      <p:to x="100000" y="90000"/>
                                    </p:animScale>
                                    <p:animScale>
                                      <p:cBhvr>
                                        <p:cTn id="22" dur="166" decel="50000">
                                          <p:stCondLst>
                                            <p:cond delay="1668"/>
                                          </p:stCondLst>
                                        </p:cTn>
                                        <p:tgtEl>
                                          <p:spTgt spid="62469"/>
                                        </p:tgtEl>
                                      </p:cBhvr>
                                      <p:to x="100000" y="100000"/>
                                    </p:animScale>
                                    <p:animScale>
                                      <p:cBhvr>
                                        <p:cTn id="23" dur="26">
                                          <p:stCondLst>
                                            <p:cond delay="1808"/>
                                          </p:stCondLst>
                                        </p:cTn>
                                        <p:tgtEl>
                                          <p:spTgt spid="62469"/>
                                        </p:tgtEl>
                                      </p:cBhvr>
                                      <p:to x="100000" y="95000"/>
                                    </p:animScale>
                                    <p:animScale>
                                      <p:cBhvr>
                                        <p:cTn id="24" dur="166" decel="50000">
                                          <p:stCondLst>
                                            <p:cond delay="1834"/>
                                          </p:stCondLst>
                                        </p:cTn>
                                        <p:tgtEl>
                                          <p:spTgt spid="62469"/>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62470"/>
                                        </p:tgtEl>
                                        <p:attrNameLst>
                                          <p:attrName>style.visibility</p:attrName>
                                        </p:attrNameLst>
                                      </p:cBhvr>
                                      <p:to>
                                        <p:strVal val="visible"/>
                                      </p:to>
                                    </p:set>
                                    <p:animEffect transition="in" filter="wipe(down)">
                                      <p:cBhvr>
                                        <p:cTn id="28" dur="580">
                                          <p:stCondLst>
                                            <p:cond delay="0"/>
                                          </p:stCondLst>
                                        </p:cTn>
                                        <p:tgtEl>
                                          <p:spTgt spid="62470"/>
                                        </p:tgtEl>
                                      </p:cBhvr>
                                    </p:animEffect>
                                    <p:anim calcmode="lin" valueType="num">
                                      <p:cBhvr>
                                        <p:cTn id="29" dur="1822" tmFilter="0,0; 0.14,0.36; 0.43,0.73; 0.71,0.91; 1.0,1.0">
                                          <p:stCondLst>
                                            <p:cond delay="0"/>
                                          </p:stCondLst>
                                        </p:cTn>
                                        <p:tgtEl>
                                          <p:spTgt spid="6247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247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247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247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2470"/>
                                        </p:tgtEl>
                                        <p:attrNameLst>
                                          <p:attrName>ppt_y</p:attrName>
                                        </p:attrNameLst>
                                      </p:cBhvr>
                                      <p:tavLst>
                                        <p:tav tm="0" fmla="#ppt_y-sin(pi*$)/81">
                                          <p:val>
                                            <p:fltVal val="0"/>
                                          </p:val>
                                        </p:tav>
                                        <p:tav tm="100000">
                                          <p:val>
                                            <p:fltVal val="1"/>
                                          </p:val>
                                        </p:tav>
                                      </p:tavLst>
                                    </p:anim>
                                    <p:animScale>
                                      <p:cBhvr>
                                        <p:cTn id="34" dur="26">
                                          <p:stCondLst>
                                            <p:cond delay="650"/>
                                          </p:stCondLst>
                                        </p:cTn>
                                        <p:tgtEl>
                                          <p:spTgt spid="62470"/>
                                        </p:tgtEl>
                                      </p:cBhvr>
                                      <p:to x="100000" y="60000"/>
                                    </p:animScale>
                                    <p:animScale>
                                      <p:cBhvr>
                                        <p:cTn id="35" dur="166" decel="50000">
                                          <p:stCondLst>
                                            <p:cond delay="676"/>
                                          </p:stCondLst>
                                        </p:cTn>
                                        <p:tgtEl>
                                          <p:spTgt spid="62470"/>
                                        </p:tgtEl>
                                      </p:cBhvr>
                                      <p:to x="100000" y="100000"/>
                                    </p:animScale>
                                    <p:animScale>
                                      <p:cBhvr>
                                        <p:cTn id="36" dur="26">
                                          <p:stCondLst>
                                            <p:cond delay="1312"/>
                                          </p:stCondLst>
                                        </p:cTn>
                                        <p:tgtEl>
                                          <p:spTgt spid="62470"/>
                                        </p:tgtEl>
                                      </p:cBhvr>
                                      <p:to x="100000" y="80000"/>
                                    </p:animScale>
                                    <p:animScale>
                                      <p:cBhvr>
                                        <p:cTn id="37" dur="166" decel="50000">
                                          <p:stCondLst>
                                            <p:cond delay="1338"/>
                                          </p:stCondLst>
                                        </p:cTn>
                                        <p:tgtEl>
                                          <p:spTgt spid="62470"/>
                                        </p:tgtEl>
                                      </p:cBhvr>
                                      <p:to x="100000" y="100000"/>
                                    </p:animScale>
                                    <p:animScale>
                                      <p:cBhvr>
                                        <p:cTn id="38" dur="26">
                                          <p:stCondLst>
                                            <p:cond delay="1642"/>
                                          </p:stCondLst>
                                        </p:cTn>
                                        <p:tgtEl>
                                          <p:spTgt spid="62470"/>
                                        </p:tgtEl>
                                      </p:cBhvr>
                                      <p:to x="100000" y="90000"/>
                                    </p:animScale>
                                    <p:animScale>
                                      <p:cBhvr>
                                        <p:cTn id="39" dur="166" decel="50000">
                                          <p:stCondLst>
                                            <p:cond delay="1668"/>
                                          </p:stCondLst>
                                        </p:cTn>
                                        <p:tgtEl>
                                          <p:spTgt spid="62470"/>
                                        </p:tgtEl>
                                      </p:cBhvr>
                                      <p:to x="100000" y="100000"/>
                                    </p:animScale>
                                    <p:animScale>
                                      <p:cBhvr>
                                        <p:cTn id="40" dur="26">
                                          <p:stCondLst>
                                            <p:cond delay="1808"/>
                                          </p:stCondLst>
                                        </p:cTn>
                                        <p:tgtEl>
                                          <p:spTgt spid="62470"/>
                                        </p:tgtEl>
                                      </p:cBhvr>
                                      <p:to x="100000" y="95000"/>
                                    </p:animScale>
                                    <p:animScale>
                                      <p:cBhvr>
                                        <p:cTn id="41" dur="166" decel="50000">
                                          <p:stCondLst>
                                            <p:cond delay="1834"/>
                                          </p:stCondLst>
                                        </p:cTn>
                                        <p:tgtEl>
                                          <p:spTgt spid="624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923330"/>
          </a:xfrm>
          <a:prstGeom prst="rect">
            <a:avLst/>
          </a:prstGeom>
          <a:solidFill>
            <a:schemeClr val="accent6"/>
          </a:solidFill>
        </p:spPr>
        <p:txBody>
          <a:bodyPr wrap="square" rtlCol="0">
            <a:spAutoFit/>
          </a:bodyPr>
          <a:lstStyle/>
          <a:p>
            <a:r>
              <a:rPr lang="en-US" dirty="0" smtClean="0">
                <a:solidFill>
                  <a:schemeClr val="accent6"/>
                </a:solidFill>
              </a:rPr>
              <a:t>L</a:t>
            </a:r>
          </a:p>
          <a:p>
            <a:endParaRPr lang="en-US" dirty="0" smtClean="0"/>
          </a:p>
          <a:p>
            <a:endParaRPr lang="en-US" dirty="0"/>
          </a:p>
        </p:txBody>
      </p:sp>
      <p:pic>
        <p:nvPicPr>
          <p:cNvPr id="62468" name="Picture 4" descr="9Ark 4"/>
          <p:cNvPicPr>
            <a:picLocks noChangeAspect="1" noChangeArrowheads="1"/>
          </p:cNvPicPr>
          <p:nvPr/>
        </p:nvPicPr>
        <p:blipFill>
          <a:blip r:embed="rId3" cstate="print"/>
          <a:srcRect/>
          <a:stretch>
            <a:fillRect/>
          </a:stretch>
        </p:blipFill>
        <p:spPr bwMode="auto">
          <a:xfrm>
            <a:off x="0" y="2"/>
            <a:ext cx="1403648" cy="924296"/>
          </a:xfrm>
          <a:prstGeom prst="rect">
            <a:avLst/>
          </a:prstGeom>
          <a:noFill/>
          <a:ln w="9525">
            <a:noFill/>
            <a:miter lim="800000"/>
            <a:headEnd/>
            <a:tailEnd/>
          </a:ln>
        </p:spPr>
      </p:pic>
      <p:sp>
        <p:nvSpPr>
          <p:cNvPr id="62469" name="Text Box 5"/>
          <p:cNvSpPr txBox="1">
            <a:spLocks noChangeArrowheads="1"/>
          </p:cNvSpPr>
          <p:nvPr/>
        </p:nvSpPr>
        <p:spPr bwMode="auto">
          <a:xfrm>
            <a:off x="0" y="0"/>
            <a:ext cx="9144000" cy="1631216"/>
          </a:xfrm>
          <a:prstGeom prst="rect">
            <a:avLst/>
          </a:prstGeom>
          <a:noFill/>
          <a:ln w="9525">
            <a:noFill/>
            <a:miter lim="800000"/>
            <a:headEnd/>
            <a:tailEnd/>
          </a:ln>
        </p:spPr>
        <p:txBody>
          <a:bodyPr wrap="square">
            <a:spAutoFit/>
          </a:bodyPr>
          <a:lstStyle/>
          <a:p>
            <a:pPr algn="ctr">
              <a:spcBef>
                <a:spcPct val="50000"/>
              </a:spcBef>
            </a:pPr>
            <a:r>
              <a:rPr lang="nl-NL" sz="4000" dirty="0">
                <a:solidFill>
                  <a:srgbClr val="FFFF00"/>
                </a:solidFill>
                <a:latin typeface="Australian Sunrise" pitchFamily="2" charset="0"/>
              </a:rPr>
              <a:t>The Ark of the Covenant of G-D</a:t>
            </a:r>
            <a:r>
              <a:rPr lang="nl-NL" sz="4000" dirty="0" smtClean="0">
                <a:solidFill>
                  <a:srgbClr val="FFFF00"/>
                </a:solidFill>
                <a:latin typeface="Australian Sunrise" pitchFamily="2" charset="0"/>
              </a:rPr>
              <a:t>!</a:t>
            </a:r>
          </a:p>
          <a:p>
            <a:pPr algn="ctr">
              <a:spcBef>
                <a:spcPct val="50000"/>
              </a:spcBef>
            </a:pPr>
            <a:endParaRPr lang="nl-NL" sz="4000" dirty="0">
              <a:solidFill>
                <a:srgbClr val="FFFF00"/>
              </a:solidFill>
              <a:latin typeface="Australian Sunrise" pitchFamily="2" charset="0"/>
            </a:endParaRPr>
          </a:p>
        </p:txBody>
      </p:sp>
      <p:sp>
        <p:nvSpPr>
          <p:cNvPr id="7" name="Rectangle 6"/>
          <p:cNvSpPr/>
          <p:nvPr/>
        </p:nvSpPr>
        <p:spPr>
          <a:xfrm>
            <a:off x="2627784" y="476672"/>
            <a:ext cx="3480441" cy="461665"/>
          </a:xfrm>
          <a:prstGeom prst="rect">
            <a:avLst/>
          </a:prstGeom>
        </p:spPr>
        <p:txBody>
          <a:bodyPr wrap="none">
            <a:spAutoFit/>
          </a:bodyPr>
          <a:lstStyle/>
          <a:p>
            <a:pPr algn="ctr">
              <a:spcBef>
                <a:spcPct val="50000"/>
              </a:spcBef>
            </a:pPr>
            <a:r>
              <a:rPr lang="nl-NL" sz="2400" dirty="0" smtClean="0">
                <a:solidFill>
                  <a:srgbClr val="FFFF00"/>
                </a:solidFill>
                <a:latin typeface="Australian Sunrise" pitchFamily="2" charset="0"/>
              </a:rPr>
              <a:t>...In the Holy of Holiest</a:t>
            </a:r>
            <a:endParaRPr lang="nl-NL" sz="2400" dirty="0">
              <a:solidFill>
                <a:srgbClr val="FFFF00"/>
              </a:solidFill>
              <a:latin typeface="Australian Sunrise" pitchFamily="2" charset="0"/>
            </a:endParaRPr>
          </a:p>
        </p:txBody>
      </p:sp>
      <p:pic>
        <p:nvPicPr>
          <p:cNvPr id="8" name="The Veil Before the Holy of Holiest.mp4">
            <a:hlinkClick r:id="" action="ppaction://media"/>
          </p:cNvPr>
          <p:cNvPicPr>
            <a:picLocks noRot="1" noChangeAspect="1"/>
          </p:cNvPicPr>
          <p:nvPr>
            <a:videoFile r:link="rId1"/>
          </p:nvPr>
        </p:nvPicPr>
        <p:blipFill>
          <a:blip r:embed="rId4" cstate="print"/>
          <a:stretch>
            <a:fillRect/>
          </a:stretch>
        </p:blipFill>
        <p:spPr>
          <a:xfrm>
            <a:off x="827584" y="890718"/>
            <a:ext cx="7128792" cy="5346594"/>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2469"/>
                                        </p:tgtEl>
                                        <p:attrNameLst>
                                          <p:attrName>style.visibility</p:attrName>
                                        </p:attrNameLst>
                                      </p:cBhvr>
                                      <p:to>
                                        <p:strVal val="visible"/>
                                      </p:to>
                                    </p:set>
                                    <p:animEffect transition="in" filter="wipe(down)">
                                      <p:cBhvr>
                                        <p:cTn id="11" dur="580">
                                          <p:stCondLst>
                                            <p:cond delay="0"/>
                                          </p:stCondLst>
                                        </p:cTn>
                                        <p:tgtEl>
                                          <p:spTgt spid="62469"/>
                                        </p:tgtEl>
                                      </p:cBhvr>
                                    </p:animEffect>
                                    <p:anim calcmode="lin" valueType="num">
                                      <p:cBhvr>
                                        <p:cTn id="12" dur="1822" tmFilter="0,0; 0.14,0.36; 0.43,0.73; 0.71,0.91; 1.0,1.0">
                                          <p:stCondLst>
                                            <p:cond delay="0"/>
                                          </p:stCondLst>
                                        </p:cTn>
                                        <p:tgtEl>
                                          <p:spTgt spid="6246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246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246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246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2469"/>
                                        </p:tgtEl>
                                        <p:attrNameLst>
                                          <p:attrName>ppt_y</p:attrName>
                                        </p:attrNameLst>
                                      </p:cBhvr>
                                      <p:tavLst>
                                        <p:tav tm="0" fmla="#ppt_y-sin(pi*$)/81">
                                          <p:val>
                                            <p:fltVal val="0"/>
                                          </p:val>
                                        </p:tav>
                                        <p:tav tm="100000">
                                          <p:val>
                                            <p:fltVal val="1"/>
                                          </p:val>
                                        </p:tav>
                                      </p:tavLst>
                                    </p:anim>
                                    <p:animScale>
                                      <p:cBhvr>
                                        <p:cTn id="17" dur="26">
                                          <p:stCondLst>
                                            <p:cond delay="650"/>
                                          </p:stCondLst>
                                        </p:cTn>
                                        <p:tgtEl>
                                          <p:spTgt spid="62469"/>
                                        </p:tgtEl>
                                      </p:cBhvr>
                                      <p:to x="100000" y="60000"/>
                                    </p:animScale>
                                    <p:animScale>
                                      <p:cBhvr>
                                        <p:cTn id="18" dur="166" decel="50000">
                                          <p:stCondLst>
                                            <p:cond delay="676"/>
                                          </p:stCondLst>
                                        </p:cTn>
                                        <p:tgtEl>
                                          <p:spTgt spid="62469"/>
                                        </p:tgtEl>
                                      </p:cBhvr>
                                      <p:to x="100000" y="100000"/>
                                    </p:animScale>
                                    <p:animScale>
                                      <p:cBhvr>
                                        <p:cTn id="19" dur="26">
                                          <p:stCondLst>
                                            <p:cond delay="1312"/>
                                          </p:stCondLst>
                                        </p:cTn>
                                        <p:tgtEl>
                                          <p:spTgt spid="62469"/>
                                        </p:tgtEl>
                                      </p:cBhvr>
                                      <p:to x="100000" y="80000"/>
                                    </p:animScale>
                                    <p:animScale>
                                      <p:cBhvr>
                                        <p:cTn id="20" dur="166" decel="50000">
                                          <p:stCondLst>
                                            <p:cond delay="1338"/>
                                          </p:stCondLst>
                                        </p:cTn>
                                        <p:tgtEl>
                                          <p:spTgt spid="62469"/>
                                        </p:tgtEl>
                                      </p:cBhvr>
                                      <p:to x="100000" y="100000"/>
                                    </p:animScale>
                                    <p:animScale>
                                      <p:cBhvr>
                                        <p:cTn id="21" dur="26">
                                          <p:stCondLst>
                                            <p:cond delay="1642"/>
                                          </p:stCondLst>
                                        </p:cTn>
                                        <p:tgtEl>
                                          <p:spTgt spid="62469"/>
                                        </p:tgtEl>
                                      </p:cBhvr>
                                      <p:to x="100000" y="90000"/>
                                    </p:animScale>
                                    <p:animScale>
                                      <p:cBhvr>
                                        <p:cTn id="22" dur="166" decel="50000">
                                          <p:stCondLst>
                                            <p:cond delay="1668"/>
                                          </p:stCondLst>
                                        </p:cTn>
                                        <p:tgtEl>
                                          <p:spTgt spid="62469"/>
                                        </p:tgtEl>
                                      </p:cBhvr>
                                      <p:to x="100000" y="100000"/>
                                    </p:animScale>
                                    <p:animScale>
                                      <p:cBhvr>
                                        <p:cTn id="23" dur="26">
                                          <p:stCondLst>
                                            <p:cond delay="1808"/>
                                          </p:stCondLst>
                                        </p:cTn>
                                        <p:tgtEl>
                                          <p:spTgt spid="62469"/>
                                        </p:tgtEl>
                                      </p:cBhvr>
                                      <p:to x="100000" y="95000"/>
                                    </p:animScale>
                                    <p:animScale>
                                      <p:cBhvr>
                                        <p:cTn id="24" dur="166" decel="50000">
                                          <p:stCondLst>
                                            <p:cond delay="1834"/>
                                          </p:stCondLst>
                                        </p:cTn>
                                        <p:tgtEl>
                                          <p:spTgt spid="62469"/>
                                        </p:tgtEl>
                                      </p:cBhvr>
                                      <p:to x="100000" y="100000"/>
                                    </p:animScale>
                                  </p:childTnLst>
                                </p:cTn>
                              </p:par>
                            </p:childTnLst>
                          </p:cTn>
                        </p:par>
                        <p:par>
                          <p:cTn id="25" fill="hold">
                            <p:stCondLst>
                              <p:cond delay="2500"/>
                            </p:stCondLst>
                            <p:childTnLst>
                              <p:par>
                                <p:cTn id="26" presetID="1" presetClass="mediacall" presetSubtype="0" fill="hold" nodeType="afterEffect">
                                  <p:stCondLst>
                                    <p:cond delay="0"/>
                                  </p:stCondLst>
                                  <p:childTnLst>
                                    <p:cmd type="call" cmd="playFrom(0.0)">
                                      <p:cBhvr>
                                        <p:cTn id="27" dur="846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8" fill="hold" display="0">
                  <p:stCondLst>
                    <p:cond delay="indefinite"/>
                  </p:stCondLst>
                  <p:endCondLst>
                    <p:cond evt="onNext" delay="0">
                      <p:tgtEl>
                        <p:sldTgt/>
                      </p:tgtEl>
                    </p:cond>
                    <p:cond evt="onPrev" delay="0">
                      <p:tgtEl>
                        <p:sldTgt/>
                      </p:tgtEl>
                    </p:cond>
                  </p:endCondLst>
                </p:cTn>
                <p:tgtEl>
                  <p:spTgt spid="8"/>
                </p:tgtEl>
              </p:cMediaNode>
            </p:vide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8"/>
                                        </p:tgtEl>
                                      </p:cBhvr>
                                    </p:cmd>
                                  </p:childTnLst>
                                </p:cTn>
                              </p:par>
                            </p:childTnLst>
                          </p:cTn>
                        </p:par>
                      </p:childTnLst>
                    </p:cTn>
                  </p:par>
                </p:childTnLst>
              </p:cTn>
              <p:nextCondLst>
                <p:cond evt="onClick" delay="0">
                  <p:tgtEl>
                    <p:spTgt spid="8"/>
                  </p:tgtEl>
                </p:cond>
              </p:nextCondLst>
            </p:seq>
          </p:childTnLst>
        </p:cTn>
      </p:par>
    </p:tnLst>
    <p:bldLst>
      <p:bldP spid="624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022"/>
          <p:cNvPicPr>
            <a:picLocks noChangeAspect="1" noChangeArrowheads="1"/>
          </p:cNvPicPr>
          <p:nvPr/>
        </p:nvPicPr>
        <p:blipFill>
          <a:blip r:embed="rId2" cstate="print"/>
          <a:srcRect/>
          <a:stretch>
            <a:fillRect/>
          </a:stretch>
        </p:blipFill>
        <p:spPr bwMode="auto">
          <a:xfrm>
            <a:off x="0" y="0"/>
            <a:ext cx="9144000" cy="5229200"/>
          </a:xfrm>
          <a:prstGeom prst="rect">
            <a:avLst/>
          </a:prstGeom>
          <a:noFill/>
          <a:ln w="9525">
            <a:noFill/>
            <a:miter lim="800000"/>
            <a:headEnd/>
            <a:tailEnd/>
          </a:ln>
        </p:spPr>
      </p:pic>
      <p:sp>
        <p:nvSpPr>
          <p:cNvPr id="35845" name="Text Box 5"/>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nl-NL" sz="4000">
                <a:solidFill>
                  <a:srgbClr val="FFFF00"/>
                </a:solidFill>
                <a:latin typeface="Australian Sunrise" pitchFamily="2" charset="0"/>
              </a:rPr>
              <a:t>The </a:t>
            </a:r>
            <a:r>
              <a:rPr lang="nl-NL" sz="4000" u="sng">
                <a:solidFill>
                  <a:srgbClr val="FFFF00"/>
                </a:solidFill>
                <a:latin typeface="Australian Sunrise" pitchFamily="2" charset="0"/>
              </a:rPr>
              <a:t>Manna</a:t>
            </a:r>
            <a:r>
              <a:rPr lang="nl-NL" sz="4000">
                <a:solidFill>
                  <a:srgbClr val="FFFF00"/>
                </a:solidFill>
                <a:latin typeface="Australian Sunrise" pitchFamily="2" charset="0"/>
              </a:rPr>
              <a:t> from Heaven; The </a:t>
            </a:r>
            <a:r>
              <a:rPr lang="nl-NL" sz="4000" u="sng">
                <a:solidFill>
                  <a:srgbClr val="FFFF00"/>
                </a:solidFill>
                <a:latin typeface="Australian Sunrise" pitchFamily="2" charset="0"/>
              </a:rPr>
              <a:t>rod</a:t>
            </a:r>
            <a:r>
              <a:rPr lang="nl-NL" sz="4000">
                <a:solidFill>
                  <a:srgbClr val="FFFF00"/>
                </a:solidFill>
                <a:latin typeface="Australian Sunrise" pitchFamily="2" charset="0"/>
              </a:rPr>
              <a:t> of Aäron, the stone tablets of the </a:t>
            </a:r>
            <a:r>
              <a:rPr lang="nl-NL" sz="4000" u="sng">
                <a:solidFill>
                  <a:srgbClr val="FFFF00"/>
                </a:solidFill>
                <a:latin typeface="Australian Sunrise" pitchFamily="2" charset="0"/>
              </a:rPr>
              <a:t>10 Commandments</a:t>
            </a:r>
            <a:r>
              <a:rPr lang="nl-NL" sz="4000">
                <a:solidFill>
                  <a:srgbClr val="FFFF00"/>
                </a:solidFill>
                <a:latin typeface="Australian Sunrise" pitchFamily="2" charset="0"/>
              </a:rPr>
              <a:t> inside the Ark!</a:t>
            </a:r>
          </a:p>
        </p:txBody>
      </p:sp>
      <p:sp>
        <p:nvSpPr>
          <p:cNvPr id="34820" name="TextBox 3"/>
          <p:cNvSpPr txBox="1">
            <a:spLocks noChangeArrowheads="1"/>
          </p:cNvSpPr>
          <p:nvPr/>
        </p:nvSpPr>
        <p:spPr bwMode="auto">
          <a:xfrm>
            <a:off x="2483768" y="2636912"/>
            <a:ext cx="4752528" cy="1384300"/>
          </a:xfrm>
          <a:prstGeom prst="rect">
            <a:avLst/>
          </a:prstGeom>
          <a:noFill/>
          <a:ln w="9525">
            <a:noFill/>
            <a:miter lim="800000"/>
            <a:headEnd/>
            <a:tailEnd/>
          </a:ln>
        </p:spPr>
        <p:txBody>
          <a:bodyPr wrap="square">
            <a:spAutoFit/>
          </a:bodyPr>
          <a:lstStyle/>
          <a:p>
            <a:r>
              <a:rPr lang="en-US" sz="2800" b="1" dirty="0">
                <a:solidFill>
                  <a:srgbClr val="FFFF00"/>
                </a:solidFill>
                <a:effectLst>
                  <a:outerShdw blurRad="38100" dist="38100" dir="2700000" algn="tl">
                    <a:srgbClr val="000000">
                      <a:alpha val="43137"/>
                    </a:srgbClr>
                  </a:outerShdw>
                </a:effectLst>
                <a:latin typeface="Australian Sunrise" pitchFamily="2" charset="0"/>
              </a:rPr>
              <a:t>The Law </a:t>
            </a:r>
            <a:r>
              <a:rPr lang="en-US" sz="2800" b="1" dirty="0" smtClean="0">
                <a:solidFill>
                  <a:srgbClr val="FFFF00"/>
                </a:solidFill>
                <a:effectLst>
                  <a:outerShdw blurRad="38100" dist="38100" dir="2700000" algn="tl">
                    <a:srgbClr val="000000">
                      <a:alpha val="43137"/>
                    </a:srgbClr>
                  </a:outerShdw>
                </a:effectLst>
                <a:latin typeface="Australian Sunrise" pitchFamily="2" charset="0"/>
              </a:rPr>
              <a:t>	= </a:t>
            </a:r>
            <a:r>
              <a:rPr lang="en-US" sz="2800" b="1" dirty="0">
                <a:solidFill>
                  <a:srgbClr val="FFFF00"/>
                </a:solidFill>
                <a:effectLst>
                  <a:outerShdw blurRad="38100" dist="38100" dir="2700000" algn="tl">
                    <a:srgbClr val="000000">
                      <a:alpha val="43137"/>
                    </a:srgbClr>
                  </a:outerShdw>
                </a:effectLst>
                <a:latin typeface="Australian Sunrise" pitchFamily="2" charset="0"/>
              </a:rPr>
              <a:t>The Way</a:t>
            </a:r>
          </a:p>
          <a:p>
            <a:r>
              <a:rPr lang="en-US" sz="2800" b="1" dirty="0">
                <a:solidFill>
                  <a:srgbClr val="FFFF00"/>
                </a:solidFill>
                <a:effectLst>
                  <a:outerShdw blurRad="38100" dist="38100" dir="2700000" algn="tl">
                    <a:srgbClr val="000000">
                      <a:alpha val="43137"/>
                    </a:srgbClr>
                  </a:outerShdw>
                </a:effectLst>
                <a:latin typeface="Australian Sunrise" pitchFamily="2" charset="0"/>
              </a:rPr>
              <a:t>The Manna = The truth</a:t>
            </a:r>
          </a:p>
          <a:p>
            <a:r>
              <a:rPr lang="en-US" sz="2800" b="1" dirty="0">
                <a:solidFill>
                  <a:srgbClr val="FFFF00"/>
                </a:solidFill>
                <a:effectLst>
                  <a:outerShdw blurRad="38100" dist="38100" dir="2700000" algn="tl">
                    <a:srgbClr val="000000">
                      <a:alpha val="43137"/>
                    </a:srgbClr>
                  </a:outerShdw>
                </a:effectLst>
                <a:latin typeface="Australian Sunrise" pitchFamily="2" charset="0"/>
              </a:rPr>
              <a:t>The Rod </a:t>
            </a:r>
            <a:r>
              <a:rPr lang="en-US" sz="2800" b="1" dirty="0" smtClean="0">
                <a:solidFill>
                  <a:srgbClr val="FFFF00"/>
                </a:solidFill>
                <a:effectLst>
                  <a:outerShdw blurRad="38100" dist="38100" dir="2700000" algn="tl">
                    <a:srgbClr val="000000">
                      <a:alpha val="43137"/>
                    </a:srgbClr>
                  </a:outerShdw>
                </a:effectLst>
                <a:latin typeface="Australian Sunrise" pitchFamily="2" charset="0"/>
              </a:rPr>
              <a:t>	= </a:t>
            </a:r>
            <a:r>
              <a:rPr lang="en-US" sz="2800" b="1" dirty="0">
                <a:solidFill>
                  <a:srgbClr val="FFFF00"/>
                </a:solidFill>
                <a:effectLst>
                  <a:outerShdw blurRad="38100" dist="38100" dir="2700000" algn="tl">
                    <a:srgbClr val="000000">
                      <a:alpha val="43137"/>
                    </a:srgbClr>
                  </a:outerShdw>
                </a:effectLst>
                <a:latin typeface="Australian Sunrise" pitchFamily="2" charset="0"/>
              </a:rPr>
              <a:t>The life</a:t>
            </a:r>
          </a:p>
        </p:txBody>
      </p:sp>
      <p:sp>
        <p:nvSpPr>
          <p:cNvPr id="5" name="Rectangle 13"/>
          <p:cNvSpPr>
            <a:spLocks noChangeArrowheads="1"/>
          </p:cNvSpPr>
          <p:nvPr/>
        </p:nvSpPr>
        <p:spPr bwMode="auto">
          <a:xfrm>
            <a:off x="0" y="4869160"/>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5845"/>
                                        </p:tgtEl>
                                        <p:attrNameLst>
                                          <p:attrName>style.visibility</p:attrName>
                                        </p:attrNameLst>
                                      </p:cBhvr>
                                      <p:to>
                                        <p:strVal val="visible"/>
                                      </p:to>
                                    </p:set>
                                    <p:animEffect transition="in" filter="wipe(down)">
                                      <p:cBhvr>
                                        <p:cTn id="11" dur="580">
                                          <p:stCondLst>
                                            <p:cond delay="0"/>
                                          </p:stCondLst>
                                        </p:cTn>
                                        <p:tgtEl>
                                          <p:spTgt spid="35845"/>
                                        </p:tgtEl>
                                      </p:cBhvr>
                                    </p:animEffect>
                                    <p:anim calcmode="lin" valueType="num">
                                      <p:cBhvr>
                                        <p:cTn id="12" dur="1822" tmFilter="0,0; 0.14,0.36; 0.43,0.73; 0.71,0.91; 1.0,1.0">
                                          <p:stCondLst>
                                            <p:cond delay="0"/>
                                          </p:stCondLst>
                                        </p:cTn>
                                        <p:tgtEl>
                                          <p:spTgt spid="3584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584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584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584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5845"/>
                                        </p:tgtEl>
                                        <p:attrNameLst>
                                          <p:attrName>ppt_y</p:attrName>
                                        </p:attrNameLst>
                                      </p:cBhvr>
                                      <p:tavLst>
                                        <p:tav tm="0" fmla="#ppt_y-sin(pi*$)/81">
                                          <p:val>
                                            <p:fltVal val="0"/>
                                          </p:val>
                                        </p:tav>
                                        <p:tav tm="100000">
                                          <p:val>
                                            <p:fltVal val="1"/>
                                          </p:val>
                                        </p:tav>
                                      </p:tavLst>
                                    </p:anim>
                                    <p:animScale>
                                      <p:cBhvr>
                                        <p:cTn id="17" dur="26">
                                          <p:stCondLst>
                                            <p:cond delay="650"/>
                                          </p:stCondLst>
                                        </p:cTn>
                                        <p:tgtEl>
                                          <p:spTgt spid="35845"/>
                                        </p:tgtEl>
                                      </p:cBhvr>
                                      <p:to x="100000" y="60000"/>
                                    </p:animScale>
                                    <p:animScale>
                                      <p:cBhvr>
                                        <p:cTn id="18" dur="166" decel="50000">
                                          <p:stCondLst>
                                            <p:cond delay="676"/>
                                          </p:stCondLst>
                                        </p:cTn>
                                        <p:tgtEl>
                                          <p:spTgt spid="35845"/>
                                        </p:tgtEl>
                                      </p:cBhvr>
                                      <p:to x="100000" y="100000"/>
                                    </p:animScale>
                                    <p:animScale>
                                      <p:cBhvr>
                                        <p:cTn id="19" dur="26">
                                          <p:stCondLst>
                                            <p:cond delay="1312"/>
                                          </p:stCondLst>
                                        </p:cTn>
                                        <p:tgtEl>
                                          <p:spTgt spid="35845"/>
                                        </p:tgtEl>
                                      </p:cBhvr>
                                      <p:to x="100000" y="80000"/>
                                    </p:animScale>
                                    <p:animScale>
                                      <p:cBhvr>
                                        <p:cTn id="20" dur="166" decel="50000">
                                          <p:stCondLst>
                                            <p:cond delay="1338"/>
                                          </p:stCondLst>
                                        </p:cTn>
                                        <p:tgtEl>
                                          <p:spTgt spid="35845"/>
                                        </p:tgtEl>
                                      </p:cBhvr>
                                      <p:to x="100000" y="100000"/>
                                    </p:animScale>
                                    <p:animScale>
                                      <p:cBhvr>
                                        <p:cTn id="21" dur="26">
                                          <p:stCondLst>
                                            <p:cond delay="1642"/>
                                          </p:stCondLst>
                                        </p:cTn>
                                        <p:tgtEl>
                                          <p:spTgt spid="35845"/>
                                        </p:tgtEl>
                                      </p:cBhvr>
                                      <p:to x="100000" y="90000"/>
                                    </p:animScale>
                                    <p:animScale>
                                      <p:cBhvr>
                                        <p:cTn id="22" dur="166" decel="50000">
                                          <p:stCondLst>
                                            <p:cond delay="1668"/>
                                          </p:stCondLst>
                                        </p:cTn>
                                        <p:tgtEl>
                                          <p:spTgt spid="35845"/>
                                        </p:tgtEl>
                                      </p:cBhvr>
                                      <p:to x="100000" y="100000"/>
                                    </p:animScale>
                                    <p:animScale>
                                      <p:cBhvr>
                                        <p:cTn id="23" dur="26">
                                          <p:stCondLst>
                                            <p:cond delay="1808"/>
                                          </p:stCondLst>
                                        </p:cTn>
                                        <p:tgtEl>
                                          <p:spTgt spid="35845"/>
                                        </p:tgtEl>
                                      </p:cBhvr>
                                      <p:to x="100000" y="95000"/>
                                    </p:animScale>
                                    <p:animScale>
                                      <p:cBhvr>
                                        <p:cTn id="24" dur="166" decel="50000">
                                          <p:stCondLst>
                                            <p:cond delay="1834"/>
                                          </p:stCondLst>
                                        </p:cTn>
                                        <p:tgtEl>
                                          <p:spTgt spid="358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7" descr="20062-1-dw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24" name="AutoShape 8"/>
          <p:cNvSpPr>
            <a:spLocks noChangeArrowheads="1"/>
          </p:cNvSpPr>
          <p:nvPr/>
        </p:nvSpPr>
        <p:spPr bwMode="auto">
          <a:xfrm>
            <a:off x="2627313" y="2276475"/>
            <a:ext cx="1295400" cy="15843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CC"/>
          </a:solidFill>
          <a:ln w="28575">
            <a:solidFill>
              <a:srgbClr val="808000"/>
            </a:solidFill>
            <a:miter lim="800000"/>
            <a:headEnd/>
            <a:tailEnd/>
          </a:ln>
        </p:spPr>
        <p:txBody>
          <a:bodyPr wrap="none" anchor="ctr"/>
          <a:lstStyle/>
          <a:p>
            <a:endParaRPr lang="en-US"/>
          </a:p>
        </p:txBody>
      </p:sp>
      <p:sp>
        <p:nvSpPr>
          <p:cNvPr id="34825" name="Text Box 9"/>
          <p:cNvSpPr txBox="1">
            <a:spLocks noChangeArrowheads="1"/>
          </p:cNvSpPr>
          <p:nvPr/>
        </p:nvSpPr>
        <p:spPr bwMode="auto">
          <a:xfrm>
            <a:off x="0" y="260350"/>
            <a:ext cx="9144000" cy="830263"/>
          </a:xfrm>
          <a:prstGeom prst="rect">
            <a:avLst/>
          </a:prstGeom>
          <a:noFill/>
          <a:ln w="9525">
            <a:noFill/>
            <a:miter lim="800000"/>
            <a:headEnd/>
            <a:tailEnd/>
          </a:ln>
        </p:spPr>
        <p:txBody>
          <a:bodyPr>
            <a:spAutoFit/>
          </a:bodyPr>
          <a:lstStyle/>
          <a:p>
            <a:pPr algn="ctr">
              <a:spcBef>
                <a:spcPct val="50000"/>
              </a:spcBef>
            </a:pPr>
            <a:r>
              <a:rPr lang="nl-NL" sz="4800">
                <a:solidFill>
                  <a:srgbClr val="FFFF00"/>
                </a:solidFill>
                <a:latin typeface="Australian Sunrise" pitchFamily="2" charset="0"/>
              </a:rPr>
              <a:t>“The skekinah” Glory of G-D!</a:t>
            </a:r>
          </a:p>
        </p:txBody>
      </p:sp>
      <p:sp>
        <p:nvSpPr>
          <p:cNvPr id="5" name="Rectangle 13"/>
          <p:cNvSpPr>
            <a:spLocks noChangeArrowheads="1"/>
          </p:cNvSpPr>
          <p:nvPr/>
        </p:nvSpPr>
        <p:spPr bwMode="auto">
          <a:xfrm>
            <a:off x="1835696" y="5229200"/>
            <a:ext cx="3240360" cy="338554"/>
          </a:xfrm>
          <a:prstGeom prst="rect">
            <a:avLst/>
          </a:prstGeom>
          <a:noFill/>
          <a:ln w="9525">
            <a:noFill/>
            <a:miter lim="800000"/>
            <a:headEnd/>
            <a:tailEnd/>
          </a:ln>
          <a:effectLst/>
        </p:spPr>
        <p:txBody>
          <a:bodyPr wrap="square">
            <a:spAutoFit/>
          </a:bodyPr>
          <a:lstStyle/>
          <a:p>
            <a:pPr algn="ctr">
              <a:defRPr/>
            </a:pPr>
            <a:r>
              <a:rPr lang="en-US" sz="1200" b="1" dirty="0">
                <a:solidFill>
                  <a:srgbClr val="8080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800080"/>
                </a:solidFill>
                <a:effectLst>
                  <a:outerShdw blurRad="38100" dist="38100" dir="2700000" algn="tl">
                    <a:srgbClr val="000000"/>
                  </a:outerShdw>
                </a:effectLst>
                <a:latin typeface="Papyrus" pitchFamily="66" charset="0"/>
              </a:rPr>
              <a:t>Outreach Ministry Int</a:t>
            </a:r>
            <a:r>
              <a:rPr lang="en-US" sz="1600" b="1" dirty="0">
                <a:solidFill>
                  <a:srgbClr val="800080"/>
                </a:solidFill>
                <a:effectLst>
                  <a:outerShdw blurRad="38100" dist="38100" dir="2700000" algn="tl">
                    <a:srgbClr val="000000"/>
                  </a:outerShdw>
                </a:effectLst>
                <a:latin typeface="Papyrus" pitchFamily="66" charset="0"/>
              </a:rPr>
              <a:t>. </a:t>
            </a:r>
            <a:r>
              <a:rPr lang="en-US" sz="1050" b="1" dirty="0">
                <a:solidFill>
                  <a:srgbClr val="800080"/>
                </a:solidFill>
                <a:effectLst>
                  <a:outerShdw blurRad="38100" dist="38100" dir="2700000" algn="tl">
                    <a:srgbClr val="000000"/>
                  </a:outerShdw>
                </a:effectLst>
                <a:latin typeface="Papyrus" pitchFamily="66" charset="0"/>
              </a:rPr>
              <a:t>Inc</a:t>
            </a:r>
            <a:r>
              <a:rPr lang="en-US" sz="1050" b="1" dirty="0">
                <a:solidFill>
                  <a:srgbClr val="800080"/>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34824"/>
                                        </p:tgtEl>
                                        <p:attrNameLst>
                                          <p:attrName>style.visibility</p:attrName>
                                        </p:attrNameLst>
                                      </p:cBhvr>
                                      <p:to>
                                        <p:strVal val="visible"/>
                                      </p:to>
                                    </p:set>
                                    <p:anim calcmode="lin" valueType="num">
                                      <p:cBhvr>
                                        <p:cTn id="24" dur="500" fill="hold"/>
                                        <p:tgtEl>
                                          <p:spTgt spid="34824"/>
                                        </p:tgtEl>
                                        <p:attrNameLst>
                                          <p:attrName>ppt_w</p:attrName>
                                        </p:attrNameLst>
                                      </p:cBhvr>
                                      <p:tavLst>
                                        <p:tav tm="0">
                                          <p:val>
                                            <p:fltVal val="0"/>
                                          </p:val>
                                        </p:tav>
                                        <p:tav tm="100000">
                                          <p:val>
                                            <p:strVal val="#ppt_w"/>
                                          </p:val>
                                        </p:tav>
                                      </p:tavLst>
                                    </p:anim>
                                    <p:anim calcmode="lin" valueType="num">
                                      <p:cBhvr>
                                        <p:cTn id="25" dur="500" fill="hold"/>
                                        <p:tgtEl>
                                          <p:spTgt spid="348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0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5" name="Text Box 5"/>
          <p:cNvSpPr txBox="1">
            <a:spLocks noChangeArrowheads="1"/>
          </p:cNvSpPr>
          <p:nvPr/>
        </p:nvSpPr>
        <p:spPr bwMode="auto">
          <a:xfrm>
            <a:off x="0" y="0"/>
            <a:ext cx="8964612" cy="1568450"/>
          </a:xfrm>
          <a:prstGeom prst="rect">
            <a:avLst/>
          </a:prstGeom>
          <a:noFill/>
          <a:ln w="9525">
            <a:noFill/>
            <a:miter lim="800000"/>
            <a:headEnd/>
            <a:tailEnd/>
          </a:ln>
        </p:spPr>
        <p:txBody>
          <a:bodyPr>
            <a:spAutoFit/>
          </a:bodyPr>
          <a:lstStyle/>
          <a:p>
            <a:pPr algn="ctr">
              <a:spcBef>
                <a:spcPct val="50000"/>
              </a:spcBef>
            </a:pPr>
            <a:r>
              <a:rPr lang="nl-NL" sz="4800" dirty="0">
                <a:solidFill>
                  <a:srgbClr val="808000"/>
                </a:solidFill>
                <a:latin typeface="Australian Sunrise" pitchFamily="2" charset="0"/>
              </a:rPr>
              <a:t>De Tabernacle was made by the gifts of G-D’s people.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wipe(down)">
                                      <p:cBhvr>
                                        <p:cTn id="11" dur="580">
                                          <p:stCondLst>
                                            <p:cond delay="0"/>
                                          </p:stCondLst>
                                        </p:cTn>
                                        <p:tgtEl>
                                          <p:spTgt spid="15365"/>
                                        </p:tgtEl>
                                      </p:cBhvr>
                                    </p:animEffect>
                                    <p:anim calcmode="lin" valueType="num">
                                      <p:cBhvr>
                                        <p:cTn id="12" dur="1822"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36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36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36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365"/>
                                        </p:tgtEl>
                                      </p:cBhvr>
                                      <p:to x="100000" y="60000"/>
                                    </p:animScale>
                                    <p:animScale>
                                      <p:cBhvr>
                                        <p:cTn id="18" dur="166" decel="50000">
                                          <p:stCondLst>
                                            <p:cond delay="676"/>
                                          </p:stCondLst>
                                        </p:cTn>
                                        <p:tgtEl>
                                          <p:spTgt spid="15365"/>
                                        </p:tgtEl>
                                      </p:cBhvr>
                                      <p:to x="100000" y="100000"/>
                                    </p:animScale>
                                    <p:animScale>
                                      <p:cBhvr>
                                        <p:cTn id="19" dur="26">
                                          <p:stCondLst>
                                            <p:cond delay="1312"/>
                                          </p:stCondLst>
                                        </p:cTn>
                                        <p:tgtEl>
                                          <p:spTgt spid="15365"/>
                                        </p:tgtEl>
                                      </p:cBhvr>
                                      <p:to x="100000" y="80000"/>
                                    </p:animScale>
                                    <p:animScale>
                                      <p:cBhvr>
                                        <p:cTn id="20" dur="166" decel="50000">
                                          <p:stCondLst>
                                            <p:cond delay="1338"/>
                                          </p:stCondLst>
                                        </p:cTn>
                                        <p:tgtEl>
                                          <p:spTgt spid="15365"/>
                                        </p:tgtEl>
                                      </p:cBhvr>
                                      <p:to x="100000" y="100000"/>
                                    </p:animScale>
                                    <p:animScale>
                                      <p:cBhvr>
                                        <p:cTn id="21" dur="26">
                                          <p:stCondLst>
                                            <p:cond delay="1642"/>
                                          </p:stCondLst>
                                        </p:cTn>
                                        <p:tgtEl>
                                          <p:spTgt spid="15365"/>
                                        </p:tgtEl>
                                      </p:cBhvr>
                                      <p:to x="100000" y="90000"/>
                                    </p:animScale>
                                    <p:animScale>
                                      <p:cBhvr>
                                        <p:cTn id="22" dur="166" decel="50000">
                                          <p:stCondLst>
                                            <p:cond delay="1668"/>
                                          </p:stCondLst>
                                        </p:cTn>
                                        <p:tgtEl>
                                          <p:spTgt spid="15365"/>
                                        </p:tgtEl>
                                      </p:cBhvr>
                                      <p:to x="100000" y="100000"/>
                                    </p:animScale>
                                    <p:animScale>
                                      <p:cBhvr>
                                        <p:cTn id="23" dur="26">
                                          <p:stCondLst>
                                            <p:cond delay="1808"/>
                                          </p:stCondLst>
                                        </p:cTn>
                                        <p:tgtEl>
                                          <p:spTgt spid="15365"/>
                                        </p:tgtEl>
                                      </p:cBhvr>
                                      <p:to x="100000" y="95000"/>
                                    </p:animScale>
                                    <p:animScale>
                                      <p:cBhvr>
                                        <p:cTn id="24" dur="166" decel="50000">
                                          <p:stCondLst>
                                            <p:cond delay="1834"/>
                                          </p:stCondLst>
                                        </p:cTn>
                                        <p:tgtEl>
                                          <p:spTgt spid="153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7" descr="20062-1-dw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25" name="Text Box 9"/>
          <p:cNvSpPr txBox="1">
            <a:spLocks noChangeArrowheads="1"/>
          </p:cNvSpPr>
          <p:nvPr/>
        </p:nvSpPr>
        <p:spPr bwMode="auto">
          <a:xfrm>
            <a:off x="0" y="260350"/>
            <a:ext cx="9144000" cy="1200329"/>
          </a:xfrm>
          <a:prstGeom prst="rect">
            <a:avLst/>
          </a:prstGeom>
          <a:noFill/>
          <a:ln w="9525">
            <a:noFill/>
            <a:miter lim="800000"/>
            <a:headEnd/>
            <a:tailEnd/>
          </a:ln>
        </p:spPr>
        <p:txBody>
          <a:bodyPr>
            <a:spAutoFit/>
          </a:bodyPr>
          <a:lstStyle/>
          <a:p>
            <a:pPr algn="ctr">
              <a:spcBef>
                <a:spcPct val="50000"/>
              </a:spcBef>
            </a:pPr>
            <a:r>
              <a:rPr lang="nl-NL" sz="4800" dirty="0">
                <a:solidFill>
                  <a:srgbClr val="FFFF00"/>
                </a:solidFill>
                <a:latin typeface="Australian Sunrise" pitchFamily="2" charset="0"/>
              </a:rPr>
              <a:t>“The skekinah” Glory of </a:t>
            </a:r>
            <a:r>
              <a:rPr lang="nl-NL" sz="4800" dirty="0" smtClean="0">
                <a:solidFill>
                  <a:srgbClr val="FFFF00"/>
                </a:solidFill>
                <a:latin typeface="Australian Sunrise" pitchFamily="2" charset="0"/>
              </a:rPr>
              <a:t>G-D!</a:t>
            </a:r>
            <a:br>
              <a:rPr lang="nl-NL" sz="4800" dirty="0" smtClean="0">
                <a:solidFill>
                  <a:srgbClr val="FFFF00"/>
                </a:solidFill>
                <a:latin typeface="Australian Sunrise" pitchFamily="2" charset="0"/>
              </a:rPr>
            </a:br>
            <a:r>
              <a:rPr lang="nl-NL" sz="2400" b="1" dirty="0" smtClean="0">
                <a:solidFill>
                  <a:srgbClr val="FFFF00"/>
                </a:solidFill>
                <a:effectLst>
                  <a:outerShdw blurRad="38100" dist="38100" dir="2700000" algn="tl">
                    <a:srgbClr val="000000">
                      <a:alpha val="43137"/>
                    </a:srgbClr>
                  </a:outerShdw>
                </a:effectLst>
                <a:latin typeface="Australian Sunrise" pitchFamily="2" charset="0"/>
              </a:rPr>
              <a:t>1</a:t>
            </a:r>
            <a:endParaRPr lang="nl-NL" sz="2400" b="1" dirty="0">
              <a:solidFill>
                <a:srgbClr val="FFFF00"/>
              </a:solidFill>
              <a:effectLst>
                <a:outerShdw blurRad="38100" dist="38100" dir="2700000" algn="tl">
                  <a:srgbClr val="000000">
                    <a:alpha val="43137"/>
                  </a:srgbClr>
                </a:outerShdw>
              </a:effectLst>
              <a:latin typeface="Australian Sunrise" pitchFamily="2" charset="0"/>
            </a:endParaRPr>
          </a:p>
        </p:txBody>
      </p:sp>
      <p:sp>
        <p:nvSpPr>
          <p:cNvPr id="5" name="TextBox 4"/>
          <p:cNvSpPr txBox="1"/>
          <p:nvPr/>
        </p:nvSpPr>
        <p:spPr>
          <a:xfrm>
            <a:off x="251520" y="4005064"/>
            <a:ext cx="8712968" cy="1938992"/>
          </a:xfrm>
          <a:prstGeom prst="rect">
            <a:avLst/>
          </a:prstGeom>
          <a:noFill/>
        </p:spPr>
        <p:txBody>
          <a:bodyPr wrap="square" rtlCol="0">
            <a:spAutoFit/>
          </a:bodyPr>
          <a:lstStyle/>
          <a:p>
            <a:pPr algn="just"/>
            <a:r>
              <a:rPr lang="en-US" sz="2000" b="1" dirty="0" smtClean="0">
                <a:solidFill>
                  <a:srgbClr val="FFFF99"/>
                </a:solidFill>
                <a:effectLst>
                  <a:outerShdw blurRad="38100" dist="38100" dir="2700000" algn="tl">
                    <a:srgbClr val="000000">
                      <a:alpha val="43137"/>
                    </a:srgbClr>
                  </a:outerShdw>
                </a:effectLst>
                <a:latin typeface="Papyrus" pitchFamily="66" charset="0"/>
              </a:rPr>
              <a:t>The Merci Seat was all of </a:t>
            </a:r>
            <a:r>
              <a:rPr lang="en-US" sz="2000" b="1" u="sng" dirty="0" smtClean="0">
                <a:solidFill>
                  <a:srgbClr val="FFFF99"/>
                </a:solidFill>
                <a:effectLst>
                  <a:outerShdw blurRad="38100" dist="38100" dir="2700000" algn="tl">
                    <a:srgbClr val="000000">
                      <a:alpha val="43137"/>
                    </a:srgbClr>
                  </a:outerShdw>
                </a:effectLst>
                <a:latin typeface="Papyrus" pitchFamily="66" charset="0"/>
              </a:rPr>
              <a:t>gold</a:t>
            </a:r>
            <a:r>
              <a:rPr lang="en-US" sz="2000" b="1" dirty="0" smtClean="0">
                <a:solidFill>
                  <a:srgbClr val="FFFF99"/>
                </a:solidFill>
                <a:effectLst>
                  <a:outerShdw blurRad="38100" dist="38100" dir="2700000" algn="tl">
                    <a:srgbClr val="000000">
                      <a:alpha val="43137"/>
                    </a:srgbClr>
                  </a:outerShdw>
                </a:effectLst>
                <a:latin typeface="Papyrus" pitchFamily="66" charset="0"/>
              </a:rPr>
              <a:t>. Solid gold makes it very costly, but that which would applied on it, the </a:t>
            </a:r>
            <a:r>
              <a:rPr lang="en-US" sz="2000" b="1" dirty="0" smtClean="0">
                <a:solidFill>
                  <a:srgbClr val="FF0000"/>
                </a:solidFill>
                <a:effectLst>
                  <a:outerShdw blurRad="38100" dist="38100" dir="2700000" algn="tl">
                    <a:srgbClr val="000000">
                      <a:alpha val="43137"/>
                    </a:srgbClr>
                  </a:outerShdw>
                </a:effectLst>
                <a:latin typeface="Papyrus" pitchFamily="66" charset="0"/>
              </a:rPr>
              <a:t>Blood</a:t>
            </a:r>
            <a:r>
              <a:rPr lang="en-US" sz="2000" b="1" dirty="0" smtClean="0">
                <a:solidFill>
                  <a:srgbClr val="FFFF99"/>
                </a:solidFill>
                <a:effectLst>
                  <a:outerShdw blurRad="38100" dist="38100" dir="2700000" algn="tl">
                    <a:srgbClr val="000000">
                      <a:alpha val="43137"/>
                    </a:srgbClr>
                  </a:outerShdw>
                </a:effectLst>
                <a:latin typeface="Papyrus" pitchFamily="66" charset="0"/>
              </a:rPr>
              <a:t> (of </a:t>
            </a:r>
            <a:r>
              <a:rPr lang="en-US" sz="2000" b="1" dirty="0" smtClean="0">
                <a:solidFill>
                  <a:srgbClr val="FF0000"/>
                </a:solidFill>
                <a:effectLst>
                  <a:outerShdw blurRad="38100" dist="38100" dir="2700000" algn="tl">
                    <a:srgbClr val="000000">
                      <a:alpha val="43137"/>
                    </a:srgbClr>
                  </a:outerShdw>
                </a:effectLst>
                <a:latin typeface="Papyrus" pitchFamily="66" charset="0"/>
              </a:rPr>
              <a:t>Yeshua</a:t>
            </a:r>
            <a:r>
              <a:rPr lang="en-US" sz="2000" b="1" dirty="0" smtClean="0">
                <a:solidFill>
                  <a:srgbClr val="FFFF99"/>
                </a:solidFill>
                <a:effectLst>
                  <a:outerShdw blurRad="38100" dist="38100" dir="2700000" algn="tl">
                    <a:srgbClr val="000000">
                      <a:alpha val="43137"/>
                    </a:srgbClr>
                  </a:outerShdw>
                </a:effectLst>
                <a:latin typeface="Papyrus" pitchFamily="66" charset="0"/>
              </a:rPr>
              <a:t>..symbolic; and later on the </a:t>
            </a:r>
            <a:r>
              <a:rPr lang="en-US" sz="2000" b="1" u="sng" dirty="0" smtClean="0">
                <a:solidFill>
                  <a:srgbClr val="FFFF99"/>
                </a:solidFill>
                <a:effectLst>
                  <a:outerShdw blurRad="38100" dist="38100" dir="2700000" algn="tl">
                    <a:srgbClr val="000000">
                      <a:alpha val="43137"/>
                    </a:srgbClr>
                  </a:outerShdw>
                </a:effectLst>
                <a:latin typeface="Papyrus" pitchFamily="66" charset="0"/>
              </a:rPr>
              <a:t>cross</a:t>
            </a:r>
            <a:r>
              <a:rPr lang="en-US" sz="2000" b="1" dirty="0" smtClean="0">
                <a:solidFill>
                  <a:srgbClr val="FFFF99"/>
                </a:solidFill>
                <a:effectLst>
                  <a:outerShdw blurRad="38100" dist="38100" dir="2700000" algn="tl">
                    <a:srgbClr val="000000">
                      <a:alpha val="43137"/>
                    </a:srgbClr>
                  </a:outerShdw>
                </a:effectLst>
                <a:latin typeface="Papyrus" pitchFamily="66" charset="0"/>
              </a:rPr>
              <a:t>) of the </a:t>
            </a:r>
            <a:r>
              <a:rPr lang="en-US" sz="2000" b="1" u="sng" dirty="0" smtClean="0">
                <a:solidFill>
                  <a:srgbClr val="C00000"/>
                </a:solidFill>
                <a:effectLst>
                  <a:outerShdw blurRad="38100" dist="38100" dir="2700000" algn="tl">
                    <a:srgbClr val="000000">
                      <a:alpha val="43137"/>
                    </a:srgbClr>
                  </a:outerShdw>
                </a:effectLst>
                <a:latin typeface="Papyrus" pitchFamily="66" charset="0"/>
              </a:rPr>
              <a:t>Atonement</a:t>
            </a:r>
            <a:r>
              <a:rPr lang="en-US" sz="2000" b="1" dirty="0" smtClean="0">
                <a:solidFill>
                  <a:srgbClr val="FFFF99"/>
                </a:solidFill>
                <a:effectLst>
                  <a:outerShdw blurRad="38100" dist="38100" dir="2700000" algn="tl">
                    <a:srgbClr val="000000">
                      <a:alpha val="43137"/>
                    </a:srgbClr>
                  </a:outerShdw>
                </a:effectLst>
                <a:latin typeface="Papyrus" pitchFamily="66" charset="0"/>
              </a:rPr>
              <a:t> is </a:t>
            </a:r>
            <a:r>
              <a:rPr lang="en-US" sz="2000" b="1" u="sng" dirty="0" smtClean="0">
                <a:solidFill>
                  <a:srgbClr val="FFFF99"/>
                </a:solidFill>
                <a:effectLst>
                  <a:outerShdw blurRad="38100" dist="38100" dir="2700000" algn="tl">
                    <a:srgbClr val="000000">
                      <a:alpha val="43137"/>
                    </a:srgbClr>
                  </a:outerShdw>
                </a:effectLst>
                <a:latin typeface="Papyrus" pitchFamily="66" charset="0"/>
              </a:rPr>
              <a:t>priceless</a:t>
            </a:r>
            <a:r>
              <a:rPr lang="en-US" sz="2000" b="1" dirty="0" smtClean="0">
                <a:solidFill>
                  <a:srgbClr val="FFFF99"/>
                </a:solidFill>
                <a:effectLst>
                  <a:outerShdw blurRad="38100" dist="38100" dir="2700000" algn="tl">
                    <a:srgbClr val="000000">
                      <a:alpha val="43137"/>
                    </a:srgbClr>
                  </a:outerShdw>
                </a:effectLst>
                <a:latin typeface="Papyrus" pitchFamily="66" charset="0"/>
              </a:rPr>
              <a:t>! </a:t>
            </a:r>
            <a:r>
              <a:rPr lang="en-US" sz="1600" b="1" i="1" dirty="0" smtClean="0">
                <a:solidFill>
                  <a:srgbClr val="00FF00"/>
                </a:solidFill>
                <a:effectLst>
                  <a:outerShdw blurRad="38100" dist="38100" dir="2700000" algn="tl">
                    <a:srgbClr val="000000">
                      <a:alpha val="43137"/>
                    </a:srgbClr>
                  </a:outerShdw>
                </a:effectLst>
                <a:latin typeface="Papyrus" pitchFamily="66" charset="0"/>
              </a:rPr>
              <a:t>(Romans 3:25a).</a:t>
            </a:r>
            <a:r>
              <a:rPr lang="en-US" sz="1600" b="1" dirty="0" smtClean="0">
                <a:solidFill>
                  <a:srgbClr val="FFFF00"/>
                </a:solidFill>
                <a:effectLst>
                  <a:outerShdw blurRad="38100" dist="38100" dir="2700000" algn="tl">
                    <a:srgbClr val="000000">
                      <a:alpha val="43137"/>
                    </a:srgbClr>
                  </a:outerShdw>
                </a:effectLst>
                <a:latin typeface="Papyrus" pitchFamily="66" charset="0"/>
              </a:rPr>
              <a:t> </a:t>
            </a:r>
            <a:r>
              <a:rPr lang="en-US" sz="2000" b="1" dirty="0" smtClean="0">
                <a:solidFill>
                  <a:srgbClr val="FFFF99"/>
                </a:solidFill>
                <a:effectLst>
                  <a:outerShdw blurRad="38100" dist="38100" dir="2700000" algn="tl">
                    <a:srgbClr val="000000">
                      <a:alpha val="43137"/>
                    </a:srgbClr>
                  </a:outerShdw>
                </a:effectLst>
                <a:latin typeface="Papyrus" pitchFamily="66" charset="0"/>
              </a:rPr>
              <a:t>The Cherubim on the Merci Seat are symbols of power; authority &amp; guardianship, the ultimate in assurance and security. It speaks of </a:t>
            </a:r>
            <a:r>
              <a:rPr lang="en-US" sz="2000" b="1" dirty="0" smtClean="0">
                <a:solidFill>
                  <a:srgbClr val="FF0000"/>
                </a:solidFill>
                <a:effectLst>
                  <a:outerShdw blurRad="38100" dist="38100" dir="2700000" algn="tl">
                    <a:srgbClr val="000000">
                      <a:alpha val="43137"/>
                    </a:srgbClr>
                  </a:outerShdw>
                </a:effectLst>
                <a:latin typeface="Papyrus" pitchFamily="66" charset="0"/>
              </a:rPr>
              <a:t>Yeshua Messiah </a:t>
            </a:r>
            <a:r>
              <a:rPr lang="en-US" sz="2000" b="1" dirty="0" smtClean="0">
                <a:solidFill>
                  <a:srgbClr val="FFFF99"/>
                </a:solidFill>
                <a:effectLst>
                  <a:outerShdw blurRad="38100" dist="38100" dir="2700000" algn="tl">
                    <a:srgbClr val="000000">
                      <a:alpha val="43137"/>
                    </a:srgbClr>
                  </a:outerShdw>
                </a:effectLst>
                <a:latin typeface="Papyrus" pitchFamily="66" charset="0"/>
              </a:rPr>
              <a:t>as the assured, unequivocal authority &amp; power. …</a:t>
            </a:r>
            <a:r>
              <a:rPr lang="en-US" sz="2000" b="1" dirty="0" smtClean="0">
                <a:solidFill>
                  <a:srgbClr val="C00000"/>
                </a:solidFill>
                <a:effectLst>
                  <a:outerShdw blurRad="38100" dist="38100" dir="2700000" algn="tl">
                    <a:srgbClr val="000000">
                      <a:alpha val="43137"/>
                    </a:srgbClr>
                  </a:outerShdw>
                </a:effectLst>
                <a:latin typeface="Papyrus" pitchFamily="66" charset="0"/>
              </a:rPr>
              <a:t>the Atonement…</a:t>
            </a:r>
            <a:endParaRPr lang="en-US" sz="2000" b="1" dirty="0">
              <a:solidFill>
                <a:srgbClr val="C00000"/>
              </a:solidFill>
              <a:effectLst>
                <a:outerShdw blurRad="38100" dist="38100" dir="2700000" algn="tl">
                  <a:srgbClr val="000000">
                    <a:alpha val="43137"/>
                  </a:srgbClr>
                </a:outerShdw>
              </a:effectLst>
              <a:latin typeface="Papyrus" pitchFamily="66" charset="0"/>
            </a:endParaRPr>
          </a:p>
        </p:txBody>
      </p:sp>
      <p:sp>
        <p:nvSpPr>
          <p:cNvPr id="7" name="Rectangle 13"/>
          <p:cNvSpPr>
            <a:spLocks noChangeArrowheads="1"/>
          </p:cNvSpPr>
          <p:nvPr/>
        </p:nvSpPr>
        <p:spPr bwMode="auto">
          <a:xfrm>
            <a:off x="0" y="6381328"/>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
        <p:nvSpPr>
          <p:cNvPr id="6" name="Text Box 5"/>
          <p:cNvSpPr txBox="1">
            <a:spLocks noChangeArrowheads="1"/>
          </p:cNvSpPr>
          <p:nvPr/>
        </p:nvSpPr>
        <p:spPr bwMode="auto">
          <a:xfrm>
            <a:off x="5508104" y="980728"/>
            <a:ext cx="3491880" cy="1877437"/>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0000"/>
                </a:solidFill>
                <a:latin typeface="Australian Sunrise" pitchFamily="2" charset="0"/>
              </a:rPr>
              <a:t>The </a:t>
            </a:r>
            <a:r>
              <a:rPr lang="nl-NL" sz="4400" b="1" dirty="0" smtClean="0">
                <a:solidFill>
                  <a:srgbClr val="FF0000"/>
                </a:solidFill>
                <a:latin typeface="Australian Sunrise" pitchFamily="2" charset="0"/>
              </a:rPr>
              <a:t>Atonement</a:t>
            </a:r>
            <a:br>
              <a:rPr lang="nl-NL" sz="4400" b="1" dirty="0" smtClean="0">
                <a:solidFill>
                  <a:srgbClr val="FF0000"/>
                </a:solidFill>
                <a:latin typeface="Australian Sunrise" pitchFamily="2" charset="0"/>
              </a:rPr>
            </a:br>
            <a:r>
              <a:rPr lang="nl-NL" sz="2400" b="1" dirty="0" smtClean="0">
                <a:solidFill>
                  <a:srgbClr val="FF0000"/>
                </a:solidFill>
                <a:latin typeface="Australian Sunrise" pitchFamily="2" charset="0"/>
              </a:rPr>
              <a:t>1</a:t>
            </a:r>
            <a:endParaRPr lang="nl-NL" sz="2400" b="1" dirty="0">
              <a:solidFill>
                <a:srgbClr val="FF0000"/>
              </a:solidFill>
              <a:latin typeface="Australian Sunrise"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k-Mercyseat-Cherubs-701.jpg"/>
          <p:cNvPicPr>
            <a:picLocks noChangeAspect="1"/>
          </p:cNvPicPr>
          <p:nvPr/>
        </p:nvPicPr>
        <p:blipFill>
          <a:blip r:embed="rId2" cstate="print"/>
          <a:stretch>
            <a:fillRect/>
          </a:stretch>
        </p:blipFill>
        <p:spPr>
          <a:xfrm>
            <a:off x="3995936" y="0"/>
            <a:ext cx="5148064" cy="3662075"/>
          </a:xfrm>
          <a:prstGeom prst="rect">
            <a:avLst/>
          </a:prstGeom>
        </p:spPr>
      </p:pic>
      <p:sp>
        <p:nvSpPr>
          <p:cNvPr id="34825" name="Text Box 9"/>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spcBef>
                <a:spcPct val="50000"/>
              </a:spcBef>
            </a:pPr>
            <a:r>
              <a:rPr lang="nl-NL" sz="4800" dirty="0">
                <a:solidFill>
                  <a:srgbClr val="FFFF00"/>
                </a:solidFill>
                <a:latin typeface="Australian Sunrise" pitchFamily="2" charset="0"/>
              </a:rPr>
              <a:t>“The skekinah” Glory of </a:t>
            </a:r>
            <a:r>
              <a:rPr lang="nl-NL" sz="4800" dirty="0" smtClean="0">
                <a:solidFill>
                  <a:srgbClr val="FFFF00"/>
                </a:solidFill>
                <a:latin typeface="Australian Sunrise" pitchFamily="2" charset="0"/>
              </a:rPr>
              <a:t>G-D!</a:t>
            </a:r>
            <a:br>
              <a:rPr lang="nl-NL" sz="4800" dirty="0" smtClean="0">
                <a:solidFill>
                  <a:srgbClr val="FFFF00"/>
                </a:solidFill>
                <a:latin typeface="Australian Sunrise" pitchFamily="2" charset="0"/>
              </a:rPr>
            </a:br>
            <a:r>
              <a:rPr lang="nl-NL" sz="2400" b="1" dirty="0" smtClean="0">
                <a:solidFill>
                  <a:srgbClr val="FFFF00"/>
                </a:solidFill>
                <a:effectLst>
                  <a:outerShdw blurRad="38100" dist="38100" dir="2700000" algn="tl">
                    <a:srgbClr val="000000">
                      <a:alpha val="43137"/>
                    </a:srgbClr>
                  </a:outerShdw>
                </a:effectLst>
                <a:latin typeface="Australian Sunrise" pitchFamily="2" charset="0"/>
              </a:rPr>
              <a:t>2</a:t>
            </a:r>
            <a:endParaRPr lang="nl-NL" sz="2400" b="1" dirty="0">
              <a:solidFill>
                <a:srgbClr val="FFFF00"/>
              </a:solidFill>
              <a:effectLst>
                <a:outerShdw blurRad="38100" dist="38100" dir="2700000" algn="tl">
                  <a:srgbClr val="000000">
                    <a:alpha val="43137"/>
                  </a:srgbClr>
                </a:outerShdw>
              </a:effectLst>
              <a:latin typeface="Australian Sunrise" pitchFamily="2" charset="0"/>
            </a:endParaRPr>
          </a:p>
        </p:txBody>
      </p:sp>
      <p:sp>
        <p:nvSpPr>
          <p:cNvPr id="5" name="TextBox 4"/>
          <p:cNvSpPr txBox="1"/>
          <p:nvPr/>
        </p:nvSpPr>
        <p:spPr>
          <a:xfrm>
            <a:off x="0" y="3645024"/>
            <a:ext cx="9144000" cy="2308324"/>
          </a:xfrm>
          <a:prstGeom prst="rect">
            <a:avLst/>
          </a:prstGeom>
          <a:noFill/>
        </p:spPr>
        <p:txBody>
          <a:bodyPr wrap="square" rtlCol="0">
            <a:spAutoFit/>
          </a:bodyPr>
          <a:lstStyle/>
          <a:p>
            <a:pPr algn="just"/>
            <a:r>
              <a:rPr lang="en-US" sz="2400" b="1" dirty="0" smtClean="0">
                <a:solidFill>
                  <a:srgbClr val="FFFF00"/>
                </a:solidFill>
                <a:effectLst>
                  <a:outerShdw blurRad="38100" dist="38100" dir="2700000" algn="tl">
                    <a:srgbClr val="000000">
                      <a:alpha val="43137"/>
                    </a:srgbClr>
                  </a:outerShdw>
                </a:effectLst>
                <a:latin typeface="Papyrus" pitchFamily="66" charset="0"/>
              </a:rPr>
              <a:t>The </a:t>
            </a:r>
            <a:r>
              <a:rPr lang="en-US" sz="2400" b="1" u="sng" dirty="0" smtClean="0">
                <a:solidFill>
                  <a:srgbClr val="FF0000"/>
                </a:solidFill>
                <a:effectLst>
                  <a:outerShdw blurRad="38100" dist="38100" dir="2700000" algn="tl">
                    <a:srgbClr val="000000">
                      <a:alpha val="43137"/>
                    </a:srgbClr>
                  </a:outerShdw>
                </a:effectLst>
                <a:latin typeface="Papyrus" pitchFamily="66" charset="0"/>
              </a:rPr>
              <a:t>Blood</a:t>
            </a:r>
            <a:r>
              <a:rPr lang="en-US" sz="2400" b="1" dirty="0" smtClean="0">
                <a:solidFill>
                  <a:srgbClr val="FFFF00"/>
                </a:solidFill>
                <a:effectLst>
                  <a:outerShdw blurRad="38100" dist="38100" dir="2700000" algn="tl">
                    <a:srgbClr val="000000">
                      <a:alpha val="43137"/>
                    </a:srgbClr>
                  </a:outerShdw>
                </a:effectLst>
                <a:latin typeface="Papyrus" pitchFamily="66" charset="0"/>
              </a:rPr>
              <a:t> has been applied, the </a:t>
            </a:r>
            <a:r>
              <a:rPr lang="en-US" sz="2400" b="1" u="sng" dirty="0" smtClean="0">
                <a:solidFill>
                  <a:srgbClr val="FFFF00"/>
                </a:solidFill>
                <a:effectLst>
                  <a:outerShdw blurRad="38100" dist="38100" dir="2700000" algn="tl">
                    <a:srgbClr val="000000">
                      <a:alpha val="43137"/>
                    </a:srgbClr>
                  </a:outerShdw>
                </a:effectLst>
                <a:latin typeface="Papyrus" pitchFamily="66" charset="0"/>
              </a:rPr>
              <a:t>Shekinah Glory</a:t>
            </a:r>
            <a:r>
              <a:rPr lang="en-US" sz="2400" b="1" dirty="0" smtClean="0">
                <a:solidFill>
                  <a:srgbClr val="FFFF00"/>
                </a:solidFill>
                <a:effectLst>
                  <a:outerShdw blurRad="38100" dist="38100" dir="2700000" algn="tl">
                    <a:srgbClr val="000000">
                      <a:alpha val="43137"/>
                    </a:srgbClr>
                  </a:outerShdw>
                </a:effectLst>
                <a:latin typeface="Papyrus" pitchFamily="66" charset="0"/>
              </a:rPr>
              <a:t> has come, The Lord-G-D Elohim</a:t>
            </a:r>
            <a:r>
              <a:rPr lang="he-IL" sz="2400" b="1" dirty="0" smtClean="0">
                <a:solidFill>
                  <a:srgbClr val="FFFF00"/>
                </a:solidFill>
                <a:effectLst>
                  <a:outerShdw blurRad="38100" dist="38100" dir="2700000" algn="tl">
                    <a:srgbClr val="000000">
                      <a:alpha val="43137"/>
                    </a:srgbClr>
                  </a:outerShdw>
                </a:effectLst>
                <a:latin typeface="Papyrus" pitchFamily="66" charset="0"/>
              </a:rPr>
              <a:t>אלהים  </a:t>
            </a:r>
            <a:r>
              <a:rPr lang="en-US" sz="2400" b="1" dirty="0" smtClean="0">
                <a:solidFill>
                  <a:srgbClr val="FFFF00"/>
                </a:solidFill>
                <a:effectLst>
                  <a:outerShdw blurRad="38100" dist="38100" dir="2700000" algn="tl">
                    <a:srgbClr val="000000">
                      <a:alpha val="43137"/>
                    </a:srgbClr>
                  </a:outerShdw>
                </a:effectLst>
                <a:latin typeface="Papyrus" pitchFamily="66" charset="0"/>
              </a:rPr>
              <a:t> has excepted the sacrifice and no power in Heaven or earth or under the earth can change it! The Cherubim were to look one to the other toward the Merci Seat; Agreement &amp; unanimity; with outstretched wings, they reveal agreement and assume  a posture of protection.</a:t>
            </a:r>
          </a:p>
        </p:txBody>
      </p:sp>
      <p:sp>
        <p:nvSpPr>
          <p:cNvPr id="7" name="Text Box 5"/>
          <p:cNvSpPr txBox="1">
            <a:spLocks noChangeArrowheads="1"/>
          </p:cNvSpPr>
          <p:nvPr/>
        </p:nvSpPr>
        <p:spPr bwMode="auto">
          <a:xfrm>
            <a:off x="251520" y="1268760"/>
            <a:ext cx="3491880" cy="1877437"/>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0000"/>
                </a:solidFill>
                <a:latin typeface="Australian Sunrise" pitchFamily="2" charset="0"/>
              </a:rPr>
              <a:t>The </a:t>
            </a:r>
            <a:r>
              <a:rPr lang="nl-NL" sz="4400" b="1" dirty="0" smtClean="0">
                <a:solidFill>
                  <a:srgbClr val="FF0000"/>
                </a:solidFill>
                <a:latin typeface="Australian Sunrise" pitchFamily="2" charset="0"/>
              </a:rPr>
              <a:t>Atonement</a:t>
            </a:r>
            <a:br>
              <a:rPr lang="nl-NL" sz="4400" b="1" dirty="0" smtClean="0">
                <a:solidFill>
                  <a:srgbClr val="FF0000"/>
                </a:solidFill>
                <a:latin typeface="Australian Sunrise" pitchFamily="2" charset="0"/>
              </a:rPr>
            </a:br>
            <a:r>
              <a:rPr lang="nl-NL" sz="2400" b="1" dirty="0" smtClean="0">
                <a:solidFill>
                  <a:srgbClr val="FF0000"/>
                </a:solidFill>
                <a:latin typeface="Australian Sunrise" pitchFamily="2" charset="0"/>
              </a:rPr>
              <a:t>2</a:t>
            </a:r>
            <a:endParaRPr lang="nl-NL" sz="2400" b="1" dirty="0">
              <a:solidFill>
                <a:srgbClr val="FF0000"/>
              </a:solidFill>
              <a:latin typeface="Australian Sunrise" pitchFamily="2" charset="0"/>
            </a:endParaRPr>
          </a:p>
        </p:txBody>
      </p:sp>
      <p:sp>
        <p:nvSpPr>
          <p:cNvPr id="8" name="Rectangle 13"/>
          <p:cNvSpPr>
            <a:spLocks noChangeArrowheads="1"/>
          </p:cNvSpPr>
          <p:nvPr/>
        </p:nvSpPr>
        <p:spPr bwMode="auto">
          <a:xfrm>
            <a:off x="5868144" y="5589240"/>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022"/>
          <p:cNvPicPr>
            <a:picLocks noChangeAspect="1" noChangeArrowheads="1"/>
          </p:cNvPicPr>
          <p:nvPr/>
        </p:nvPicPr>
        <p:blipFill>
          <a:blip r:embed="rId2" cstate="print"/>
          <a:srcRect/>
          <a:stretch>
            <a:fillRect/>
          </a:stretch>
        </p:blipFill>
        <p:spPr bwMode="auto">
          <a:xfrm>
            <a:off x="-1016" y="0"/>
            <a:ext cx="4429000" cy="3356992"/>
          </a:xfrm>
          <a:prstGeom prst="rect">
            <a:avLst/>
          </a:prstGeom>
          <a:noFill/>
          <a:ln w="9525">
            <a:noFill/>
            <a:miter lim="800000"/>
            <a:headEnd/>
            <a:tailEnd/>
          </a:ln>
        </p:spPr>
      </p:pic>
      <p:pic>
        <p:nvPicPr>
          <p:cNvPr id="6" name="Picture 5" descr="Ark-Mercyseat-Cherubs-701.jpg"/>
          <p:cNvPicPr>
            <a:picLocks noChangeAspect="1"/>
          </p:cNvPicPr>
          <p:nvPr/>
        </p:nvPicPr>
        <p:blipFill>
          <a:blip r:embed="rId3" cstate="print"/>
          <a:stretch>
            <a:fillRect/>
          </a:stretch>
        </p:blipFill>
        <p:spPr>
          <a:xfrm>
            <a:off x="4424816" y="1"/>
            <a:ext cx="4719184" cy="3356991"/>
          </a:xfrm>
          <a:prstGeom prst="rect">
            <a:avLst/>
          </a:prstGeom>
        </p:spPr>
      </p:pic>
      <p:sp>
        <p:nvSpPr>
          <p:cNvPr id="34825" name="Text Box 9"/>
          <p:cNvSpPr txBox="1">
            <a:spLocks noChangeArrowheads="1"/>
          </p:cNvSpPr>
          <p:nvPr/>
        </p:nvSpPr>
        <p:spPr bwMode="auto">
          <a:xfrm>
            <a:off x="0" y="0"/>
            <a:ext cx="9144000" cy="1569660"/>
          </a:xfrm>
          <a:prstGeom prst="rect">
            <a:avLst/>
          </a:prstGeom>
          <a:noFill/>
          <a:ln w="9525">
            <a:noFill/>
            <a:miter lim="800000"/>
            <a:headEnd/>
            <a:tailEnd/>
          </a:ln>
        </p:spPr>
        <p:txBody>
          <a:bodyPr>
            <a:spAutoFit/>
          </a:bodyPr>
          <a:lstStyle/>
          <a:p>
            <a:pPr algn="ctr">
              <a:spcBef>
                <a:spcPct val="50000"/>
              </a:spcBef>
            </a:pPr>
            <a:r>
              <a:rPr lang="nl-NL" sz="4800" dirty="0">
                <a:solidFill>
                  <a:srgbClr val="FFFF00"/>
                </a:solidFill>
                <a:latin typeface="Australian Sunrise" pitchFamily="2" charset="0"/>
              </a:rPr>
              <a:t>“The skekinah” Glory of </a:t>
            </a:r>
            <a:r>
              <a:rPr lang="nl-NL" sz="4800" dirty="0" smtClean="0">
                <a:solidFill>
                  <a:srgbClr val="FFFF00"/>
                </a:solidFill>
                <a:latin typeface="Australian Sunrise" pitchFamily="2" charset="0"/>
              </a:rPr>
              <a:t>G-D!</a:t>
            </a:r>
            <a:br>
              <a:rPr lang="nl-NL" sz="4800" dirty="0" smtClean="0">
                <a:solidFill>
                  <a:srgbClr val="FFFF00"/>
                </a:solidFill>
                <a:latin typeface="Australian Sunrise" pitchFamily="2" charset="0"/>
              </a:rPr>
            </a:br>
            <a:r>
              <a:rPr lang="nl-NL" sz="2400" b="1" dirty="0" smtClean="0">
                <a:solidFill>
                  <a:srgbClr val="F20000"/>
                </a:solidFill>
                <a:effectLst>
                  <a:outerShdw blurRad="38100" dist="38100" dir="2700000" algn="tl">
                    <a:srgbClr val="000000">
                      <a:alpha val="43137"/>
                    </a:srgbClr>
                  </a:outerShdw>
                </a:effectLst>
                <a:latin typeface="Australian Sunrise" pitchFamily="2" charset="0"/>
              </a:rPr>
              <a:t>Atonement</a:t>
            </a:r>
            <a:r>
              <a:rPr lang="nl-NL" sz="4800" dirty="0" smtClean="0">
                <a:solidFill>
                  <a:srgbClr val="FFFF00"/>
                </a:solidFill>
                <a:latin typeface="Australian Sunrise" pitchFamily="2" charset="0"/>
              </a:rPr>
              <a:t> </a:t>
            </a:r>
            <a:r>
              <a:rPr lang="nl-NL" sz="2400" b="1" dirty="0" smtClean="0">
                <a:solidFill>
                  <a:srgbClr val="FF0000"/>
                </a:solidFill>
                <a:effectLst>
                  <a:outerShdw blurRad="38100" dist="38100" dir="2700000" algn="tl">
                    <a:srgbClr val="000000">
                      <a:alpha val="43137"/>
                    </a:srgbClr>
                  </a:outerShdw>
                </a:effectLst>
                <a:latin typeface="Australian Sunrise" pitchFamily="2" charset="0"/>
              </a:rPr>
              <a:t>3</a:t>
            </a:r>
            <a:endParaRPr lang="nl-NL" sz="2400" b="1" dirty="0">
              <a:solidFill>
                <a:srgbClr val="FF0000"/>
              </a:solidFill>
              <a:effectLst>
                <a:outerShdw blurRad="38100" dist="38100" dir="2700000" algn="tl">
                  <a:srgbClr val="000000">
                    <a:alpha val="43137"/>
                  </a:srgbClr>
                </a:outerShdw>
              </a:effectLst>
              <a:latin typeface="Australian Sunrise" pitchFamily="2" charset="0"/>
            </a:endParaRPr>
          </a:p>
        </p:txBody>
      </p:sp>
      <p:sp>
        <p:nvSpPr>
          <p:cNvPr id="5" name="TextBox 4"/>
          <p:cNvSpPr txBox="1"/>
          <p:nvPr/>
        </p:nvSpPr>
        <p:spPr>
          <a:xfrm>
            <a:off x="0" y="3429000"/>
            <a:ext cx="9144000" cy="2154436"/>
          </a:xfrm>
          <a:prstGeom prst="rect">
            <a:avLst/>
          </a:prstGeom>
          <a:noFill/>
        </p:spPr>
        <p:txBody>
          <a:bodyPr wrap="square" rtlCol="0">
            <a:spAutoFit/>
          </a:bodyPr>
          <a:lstStyle/>
          <a:p>
            <a:pPr algn="just"/>
            <a:r>
              <a:rPr lang="en-US" sz="2400" b="1" dirty="0" smtClean="0">
                <a:solidFill>
                  <a:srgbClr val="FFFF00"/>
                </a:solidFill>
                <a:effectLst>
                  <a:outerShdw blurRad="38100" dist="38100" dir="2700000" algn="tl">
                    <a:srgbClr val="000000">
                      <a:alpha val="43137"/>
                    </a:srgbClr>
                  </a:outerShdw>
                </a:effectLst>
                <a:latin typeface="Papyrus" pitchFamily="66" charset="0"/>
              </a:rPr>
              <a:t>The law condemned everyone. Only </a:t>
            </a:r>
            <a:r>
              <a:rPr lang="en-US" sz="2400" b="1" dirty="0" smtClean="0">
                <a:solidFill>
                  <a:srgbClr val="FF0000"/>
                </a:solidFill>
                <a:effectLst>
                  <a:outerShdw blurRad="38100" dist="38100" dir="2700000" algn="tl">
                    <a:srgbClr val="000000">
                      <a:alpha val="43137"/>
                    </a:srgbClr>
                  </a:outerShdw>
                </a:effectLst>
                <a:latin typeface="Papyrus" pitchFamily="66" charset="0"/>
              </a:rPr>
              <a:t>Yeshua</a:t>
            </a:r>
            <a:r>
              <a:rPr lang="en-US" sz="2400" b="1" dirty="0" smtClean="0">
                <a:solidFill>
                  <a:srgbClr val="FFFF00"/>
                </a:solidFill>
                <a:effectLst>
                  <a:outerShdw blurRad="38100" dist="38100" dir="2700000" algn="tl">
                    <a:srgbClr val="000000">
                      <a:alpha val="43137"/>
                    </a:srgbClr>
                  </a:outerShdw>
                </a:effectLst>
                <a:latin typeface="Papyrus" pitchFamily="66" charset="0"/>
              </a:rPr>
              <a:t> could fulfill the law. Only the golden lid with the Cherubim and having the </a:t>
            </a:r>
            <a:r>
              <a:rPr lang="en-US" sz="2400" b="1" dirty="0" smtClean="0">
                <a:solidFill>
                  <a:srgbClr val="FF0000"/>
                </a:solidFill>
                <a:effectLst>
                  <a:outerShdw blurRad="38100" dist="38100" dir="2700000" algn="tl">
                    <a:srgbClr val="000000">
                      <a:alpha val="43137"/>
                    </a:srgbClr>
                  </a:outerShdw>
                </a:effectLst>
                <a:latin typeface="Papyrus" pitchFamily="66" charset="0"/>
              </a:rPr>
              <a:t>Blood</a:t>
            </a:r>
            <a:r>
              <a:rPr lang="en-US" sz="2400" b="1" dirty="0" smtClean="0">
                <a:solidFill>
                  <a:srgbClr val="FFFF00"/>
                </a:solidFill>
                <a:effectLst>
                  <a:outerShdw blurRad="38100" dist="38100" dir="2700000" algn="tl">
                    <a:srgbClr val="000000">
                      <a:alpha val="43137"/>
                    </a:srgbClr>
                  </a:outerShdw>
                </a:effectLst>
                <a:latin typeface="Papyrus" pitchFamily="66" charset="0"/>
              </a:rPr>
              <a:t> applied, could keep men from judgment from the law. </a:t>
            </a:r>
            <a:r>
              <a:rPr lang="en-US" sz="2400" b="1" dirty="0" smtClean="0">
                <a:solidFill>
                  <a:srgbClr val="FF0000"/>
                </a:solidFill>
                <a:effectLst>
                  <a:outerShdw blurRad="38100" dist="38100" dir="2700000" algn="tl">
                    <a:srgbClr val="000000">
                      <a:alpha val="43137"/>
                    </a:srgbClr>
                  </a:outerShdw>
                </a:effectLst>
                <a:latin typeface="Papyrus" pitchFamily="66" charset="0"/>
              </a:rPr>
              <a:t>Yeshua Messiah </a:t>
            </a:r>
            <a:r>
              <a:rPr lang="en-US" sz="2400" b="1" dirty="0" smtClean="0">
                <a:solidFill>
                  <a:srgbClr val="FFFF00"/>
                </a:solidFill>
                <a:effectLst>
                  <a:outerShdw blurRad="38100" dist="38100" dir="2700000" algn="tl">
                    <a:srgbClr val="000000">
                      <a:alpha val="43137"/>
                    </a:srgbClr>
                  </a:outerShdw>
                </a:effectLst>
                <a:latin typeface="Papyrus" pitchFamily="66" charset="0"/>
              </a:rPr>
              <a:t>(Grace) has fulfill the demands of the law through </a:t>
            </a:r>
            <a:r>
              <a:rPr lang="en-US" sz="2400" b="1" dirty="0" smtClean="0">
                <a:solidFill>
                  <a:srgbClr val="FF0000"/>
                </a:solidFill>
                <a:effectLst>
                  <a:outerShdw blurRad="38100" dist="38100" dir="2700000" algn="tl">
                    <a:srgbClr val="000000">
                      <a:alpha val="43137"/>
                    </a:srgbClr>
                  </a:outerShdw>
                </a:effectLst>
                <a:latin typeface="Papyrus" pitchFamily="66" charset="0"/>
              </a:rPr>
              <a:t>the shedding of His Blood</a:t>
            </a:r>
            <a:r>
              <a:rPr lang="en-US" sz="2400" b="1" dirty="0" smtClean="0">
                <a:solidFill>
                  <a:srgbClr val="FFFF00"/>
                </a:solidFill>
                <a:effectLst>
                  <a:outerShdw blurRad="38100" dist="38100" dir="2700000" algn="tl">
                    <a:srgbClr val="000000">
                      <a:alpha val="43137"/>
                    </a:srgbClr>
                  </a:outerShdw>
                </a:effectLst>
                <a:latin typeface="Papyrus" pitchFamily="66" charset="0"/>
              </a:rPr>
              <a:t>. The lid and Cherubim that covers and meet the demands of the law. </a:t>
            </a:r>
            <a:r>
              <a:rPr lang="en-US" sz="1400" b="1" dirty="0" smtClean="0">
                <a:solidFill>
                  <a:srgbClr val="00FF00"/>
                </a:solidFill>
                <a:effectLst>
                  <a:outerShdw blurRad="38100" dist="38100" dir="2700000" algn="tl">
                    <a:srgbClr val="000000">
                      <a:alpha val="43137"/>
                    </a:srgbClr>
                  </a:outerShdw>
                </a:effectLst>
                <a:latin typeface="Papyrus" pitchFamily="66" charset="0"/>
              </a:rPr>
              <a:t>(Matthew 5:17)</a:t>
            </a:r>
          </a:p>
        </p:txBody>
      </p:sp>
      <p:sp>
        <p:nvSpPr>
          <p:cNvPr id="7" name="Text Box 5"/>
          <p:cNvSpPr txBox="1">
            <a:spLocks noChangeArrowheads="1"/>
          </p:cNvSpPr>
          <p:nvPr/>
        </p:nvSpPr>
        <p:spPr bwMode="auto">
          <a:xfrm>
            <a:off x="0" y="1556792"/>
            <a:ext cx="4644007"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Australian Sunrise" pitchFamily="2" charset="0"/>
              </a:rPr>
              <a:t>Yeshua Messiah </a:t>
            </a:r>
            <a:r>
              <a:rPr lang="en-US" sz="2400" b="1" dirty="0" smtClean="0">
                <a:latin typeface="Australian Sunrise" pitchFamily="2" charset="0"/>
              </a:rPr>
              <a:t>(Grace) has fulfill the demands of the law through the</a:t>
            </a:r>
            <a:r>
              <a:rPr lang="en-US" sz="2400" b="1" dirty="0" smtClean="0">
                <a:solidFill>
                  <a:srgbClr val="FF0000"/>
                </a:solidFill>
                <a:latin typeface="Australian Sunrise" pitchFamily="2" charset="0"/>
              </a:rPr>
              <a:t> shedding of His own Blood. </a:t>
            </a:r>
            <a:endParaRPr lang="nl-NL" sz="2400" b="1" dirty="0">
              <a:solidFill>
                <a:srgbClr val="FF0000"/>
              </a:solidFill>
              <a:latin typeface="Australian Sunrise" pitchFamily="2" charset="0"/>
            </a:endParaRPr>
          </a:p>
        </p:txBody>
      </p:sp>
      <p:sp>
        <p:nvSpPr>
          <p:cNvPr id="9" name="Rectangle 13"/>
          <p:cNvSpPr>
            <a:spLocks noChangeArrowheads="1"/>
          </p:cNvSpPr>
          <p:nvPr/>
        </p:nvSpPr>
        <p:spPr bwMode="auto">
          <a:xfrm>
            <a:off x="6047656" y="551723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k-Mercyseat-Cherubs-701.jpg"/>
          <p:cNvPicPr>
            <a:picLocks noChangeAspect="1"/>
          </p:cNvPicPr>
          <p:nvPr/>
        </p:nvPicPr>
        <p:blipFill>
          <a:blip r:embed="rId2" cstate="print"/>
          <a:stretch>
            <a:fillRect/>
          </a:stretch>
        </p:blipFill>
        <p:spPr>
          <a:xfrm>
            <a:off x="3491880" y="1"/>
            <a:ext cx="5652119" cy="3713297"/>
          </a:xfrm>
          <a:prstGeom prst="rect">
            <a:avLst/>
          </a:prstGeom>
        </p:spPr>
      </p:pic>
      <p:sp>
        <p:nvSpPr>
          <p:cNvPr id="34825" name="Text Box 9"/>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spcBef>
                <a:spcPct val="50000"/>
              </a:spcBef>
            </a:pPr>
            <a:r>
              <a:rPr lang="nl-NL" sz="4800" dirty="0">
                <a:solidFill>
                  <a:srgbClr val="FFFF00"/>
                </a:solidFill>
                <a:latin typeface="Australian Sunrise" pitchFamily="2" charset="0"/>
              </a:rPr>
              <a:t>“The skekinah” Glory of </a:t>
            </a:r>
            <a:r>
              <a:rPr lang="nl-NL" sz="4800" dirty="0" smtClean="0">
                <a:solidFill>
                  <a:srgbClr val="FFFF00"/>
                </a:solidFill>
                <a:latin typeface="Australian Sunrise" pitchFamily="2" charset="0"/>
              </a:rPr>
              <a:t>G-D!</a:t>
            </a:r>
            <a:br>
              <a:rPr lang="nl-NL" sz="4800" dirty="0" smtClean="0">
                <a:solidFill>
                  <a:srgbClr val="FFFF00"/>
                </a:solidFill>
                <a:latin typeface="Australian Sunrise" pitchFamily="2" charset="0"/>
              </a:rPr>
            </a:br>
            <a:r>
              <a:rPr lang="nl-NL" sz="2400" b="1" dirty="0" smtClean="0">
                <a:solidFill>
                  <a:srgbClr val="FFFF00"/>
                </a:solidFill>
                <a:effectLst>
                  <a:outerShdw blurRad="38100" dist="38100" dir="2700000" algn="tl">
                    <a:srgbClr val="000000">
                      <a:alpha val="43137"/>
                    </a:srgbClr>
                  </a:outerShdw>
                </a:effectLst>
                <a:latin typeface="Australian Sunrise" pitchFamily="2" charset="0"/>
              </a:rPr>
              <a:t>4</a:t>
            </a:r>
            <a:endParaRPr lang="nl-NL" sz="2400" b="1" dirty="0">
              <a:solidFill>
                <a:srgbClr val="FFFF00"/>
              </a:solidFill>
              <a:effectLst>
                <a:outerShdw blurRad="38100" dist="38100" dir="2700000" algn="tl">
                  <a:srgbClr val="000000">
                    <a:alpha val="43137"/>
                  </a:srgbClr>
                </a:outerShdw>
              </a:effectLst>
              <a:latin typeface="Australian Sunrise" pitchFamily="2" charset="0"/>
            </a:endParaRPr>
          </a:p>
        </p:txBody>
      </p:sp>
      <p:sp>
        <p:nvSpPr>
          <p:cNvPr id="5" name="TextBox 4"/>
          <p:cNvSpPr txBox="1"/>
          <p:nvPr/>
        </p:nvSpPr>
        <p:spPr>
          <a:xfrm>
            <a:off x="0" y="3645024"/>
            <a:ext cx="9144000" cy="2308324"/>
          </a:xfrm>
          <a:prstGeom prst="rect">
            <a:avLst/>
          </a:prstGeom>
          <a:noFill/>
        </p:spPr>
        <p:txBody>
          <a:bodyPr wrap="square" rtlCol="0">
            <a:spAutoFit/>
          </a:bodyPr>
          <a:lstStyle/>
          <a:p>
            <a:pPr algn="just"/>
            <a:r>
              <a:rPr lang="en-US" sz="2400" b="1" dirty="0" smtClean="0">
                <a:solidFill>
                  <a:srgbClr val="FFFF00"/>
                </a:solidFill>
                <a:effectLst>
                  <a:outerShdw blurRad="38100" dist="38100" dir="2700000" algn="tl">
                    <a:srgbClr val="000000">
                      <a:alpha val="43137"/>
                    </a:srgbClr>
                  </a:outerShdw>
                </a:effectLst>
                <a:latin typeface="Papyrus" pitchFamily="66" charset="0"/>
              </a:rPr>
              <a:t>When the High-priest approached, only the </a:t>
            </a:r>
            <a:r>
              <a:rPr lang="en-US" sz="2400" b="1" u="sng" dirty="0" smtClean="0">
                <a:solidFill>
                  <a:srgbClr val="FFFF00"/>
                </a:solidFill>
                <a:effectLst>
                  <a:outerShdw blurRad="38100" dist="38100" dir="2700000" algn="tl">
                    <a:srgbClr val="000000">
                      <a:alpha val="43137"/>
                    </a:srgbClr>
                  </a:outerShdw>
                </a:effectLst>
                <a:latin typeface="Papyrus" pitchFamily="66" charset="0"/>
              </a:rPr>
              <a:t>Merci Seat on the Ark</a:t>
            </a:r>
            <a:r>
              <a:rPr lang="en-US" sz="2400" b="1" dirty="0" smtClean="0">
                <a:solidFill>
                  <a:srgbClr val="FFFF00"/>
                </a:solidFill>
                <a:effectLst>
                  <a:outerShdw blurRad="38100" dist="38100" dir="2700000" algn="tl">
                    <a:srgbClr val="000000">
                      <a:alpha val="43137"/>
                    </a:srgbClr>
                  </a:outerShdw>
                </a:effectLst>
                <a:latin typeface="Papyrus" pitchFamily="66" charset="0"/>
              </a:rPr>
              <a:t> was in view and </a:t>
            </a:r>
            <a:r>
              <a:rPr lang="en-US" sz="2400" b="1" u="sng" dirty="0" smtClean="0">
                <a:solidFill>
                  <a:srgbClr val="FFFF00"/>
                </a:solidFill>
                <a:effectLst>
                  <a:outerShdw blurRad="38100" dist="38100" dir="2700000" algn="tl">
                    <a:srgbClr val="000000">
                      <a:alpha val="43137"/>
                    </a:srgbClr>
                  </a:outerShdw>
                </a:effectLst>
                <a:latin typeface="Papyrus" pitchFamily="66" charset="0"/>
              </a:rPr>
              <a:t>not</a:t>
            </a:r>
            <a:r>
              <a:rPr lang="en-US" sz="2400" b="1" dirty="0" smtClean="0">
                <a:solidFill>
                  <a:srgbClr val="FFFF00"/>
                </a:solidFill>
                <a:effectLst>
                  <a:outerShdw blurRad="38100" dist="38100" dir="2700000" algn="tl">
                    <a:srgbClr val="000000">
                      <a:alpha val="43137"/>
                    </a:srgbClr>
                  </a:outerShdw>
                </a:effectLst>
                <a:latin typeface="Papyrus" pitchFamily="66" charset="0"/>
              </a:rPr>
              <a:t> the law. </a:t>
            </a:r>
            <a:r>
              <a:rPr lang="en-US" sz="2400" b="1" u="sng" dirty="0" smtClean="0">
                <a:solidFill>
                  <a:srgbClr val="FFFF00"/>
                </a:solidFill>
                <a:effectLst>
                  <a:outerShdw blurRad="38100" dist="38100" dir="2700000" algn="tl">
                    <a:srgbClr val="000000">
                      <a:alpha val="43137"/>
                    </a:srgbClr>
                  </a:outerShdw>
                </a:effectLst>
                <a:latin typeface="Papyrus" pitchFamily="66" charset="0"/>
              </a:rPr>
              <a:t>Between</a:t>
            </a:r>
            <a:r>
              <a:rPr lang="en-US" sz="2400" b="1" dirty="0" smtClean="0">
                <a:solidFill>
                  <a:srgbClr val="FFFF00"/>
                </a:solidFill>
                <a:effectLst>
                  <a:outerShdw blurRad="38100" dist="38100" dir="2700000" algn="tl">
                    <a:srgbClr val="000000">
                      <a:alpha val="43137"/>
                    </a:srgbClr>
                  </a:outerShdw>
                </a:effectLst>
                <a:latin typeface="Papyrus" pitchFamily="66" charset="0"/>
              </a:rPr>
              <a:t> the </a:t>
            </a:r>
            <a:r>
              <a:rPr lang="en-US" sz="2400" b="1" i="1" u="sng" dirty="0" smtClean="0">
                <a:solidFill>
                  <a:srgbClr val="00FF00"/>
                </a:solidFill>
                <a:effectLst>
                  <a:outerShdw blurRad="38100" dist="38100" dir="2700000" algn="tl">
                    <a:srgbClr val="000000">
                      <a:alpha val="43137"/>
                    </a:srgbClr>
                  </a:outerShdw>
                </a:effectLst>
                <a:latin typeface="Papyrus" pitchFamily="66" charset="0"/>
              </a:rPr>
              <a:t>law</a:t>
            </a:r>
            <a:r>
              <a:rPr lang="en-US" sz="2400" b="1" dirty="0" smtClean="0">
                <a:solidFill>
                  <a:srgbClr val="FFFF00"/>
                </a:solidFill>
                <a:effectLst>
                  <a:outerShdw blurRad="38100" dist="38100" dir="2700000" algn="tl">
                    <a:srgbClr val="000000">
                      <a:alpha val="43137"/>
                    </a:srgbClr>
                  </a:outerShdw>
                </a:effectLst>
                <a:latin typeface="Papyrus" pitchFamily="66" charset="0"/>
              </a:rPr>
              <a:t> and </a:t>
            </a:r>
            <a:r>
              <a:rPr lang="en-US" sz="2400" b="1" u="sng" dirty="0" smtClean="0">
                <a:solidFill>
                  <a:srgbClr val="FFFF99"/>
                </a:solidFill>
                <a:effectLst>
                  <a:outerShdw blurRad="38100" dist="38100" dir="2700000" algn="tl">
                    <a:srgbClr val="000000">
                      <a:alpha val="43137"/>
                    </a:srgbClr>
                  </a:outerShdw>
                </a:effectLst>
                <a:latin typeface="Papyrus" pitchFamily="66" charset="0"/>
              </a:rPr>
              <a:t>Shekinah Glory</a:t>
            </a:r>
            <a:r>
              <a:rPr lang="en-US" sz="2400" b="1" dirty="0" smtClean="0">
                <a:solidFill>
                  <a:srgbClr val="FFFF00"/>
                </a:solidFill>
                <a:effectLst>
                  <a:outerShdw blurRad="38100" dist="38100" dir="2700000" algn="tl">
                    <a:srgbClr val="000000">
                      <a:alpha val="43137"/>
                    </a:srgbClr>
                  </a:outerShdw>
                </a:effectLst>
                <a:latin typeface="Papyrus" pitchFamily="66" charset="0"/>
              </a:rPr>
              <a:t>, G-D's Holiness &amp; Justice, was the </a:t>
            </a:r>
            <a:r>
              <a:rPr lang="en-US" sz="2400" b="1" dirty="0" smtClean="0">
                <a:solidFill>
                  <a:srgbClr val="FF0000"/>
                </a:solidFill>
                <a:effectLst>
                  <a:outerShdw blurRad="38100" dist="38100" dir="2700000" algn="tl">
                    <a:srgbClr val="000000">
                      <a:alpha val="43137"/>
                    </a:srgbClr>
                  </a:outerShdw>
                </a:effectLst>
                <a:latin typeface="Papyrus" pitchFamily="66" charset="0"/>
              </a:rPr>
              <a:t>applied Blood</a:t>
            </a:r>
            <a:r>
              <a:rPr lang="en-US" sz="2400" b="1" dirty="0" smtClean="0">
                <a:solidFill>
                  <a:srgbClr val="FFFF00"/>
                </a:solidFill>
                <a:effectLst>
                  <a:outerShdw blurRad="38100" dist="38100" dir="2700000" algn="tl">
                    <a:srgbClr val="000000">
                      <a:alpha val="43137"/>
                    </a:srgbClr>
                  </a:outerShdw>
                </a:effectLst>
                <a:latin typeface="Papyrus" pitchFamily="66" charset="0"/>
              </a:rPr>
              <a:t>. The High priest was safe with </a:t>
            </a:r>
            <a:r>
              <a:rPr lang="en-US" sz="2400" b="1" dirty="0" smtClean="0">
                <a:solidFill>
                  <a:srgbClr val="FF0000"/>
                </a:solidFill>
                <a:effectLst>
                  <a:outerShdw blurRad="38100" dist="38100" dir="2700000" algn="tl">
                    <a:srgbClr val="000000">
                      <a:alpha val="43137"/>
                    </a:srgbClr>
                  </a:outerShdw>
                </a:effectLst>
                <a:latin typeface="Papyrus" pitchFamily="66" charset="0"/>
              </a:rPr>
              <a:t>the atoning Blood </a:t>
            </a:r>
            <a:r>
              <a:rPr lang="en-US" sz="2400" b="1" dirty="0" smtClean="0">
                <a:solidFill>
                  <a:srgbClr val="FFFF00"/>
                </a:solidFill>
                <a:effectLst>
                  <a:outerShdw blurRad="38100" dist="38100" dir="2700000" algn="tl">
                    <a:srgbClr val="000000">
                      <a:alpha val="43137"/>
                    </a:srgbClr>
                  </a:outerShdw>
                </a:effectLst>
                <a:latin typeface="Papyrus" pitchFamily="66" charset="0"/>
              </a:rPr>
              <a:t>for G-D looked upon </a:t>
            </a:r>
            <a:r>
              <a:rPr lang="en-US" sz="2400" b="1" dirty="0" smtClean="0">
                <a:solidFill>
                  <a:srgbClr val="FF0000"/>
                </a:solidFill>
                <a:effectLst>
                  <a:outerShdw blurRad="38100" dist="38100" dir="2700000" algn="tl">
                    <a:srgbClr val="000000">
                      <a:alpha val="43137"/>
                    </a:srgbClr>
                  </a:outerShdw>
                </a:effectLst>
                <a:latin typeface="Papyrus" pitchFamily="66" charset="0"/>
              </a:rPr>
              <a:t>the Blood </a:t>
            </a:r>
            <a:r>
              <a:rPr lang="en-US" sz="2400" b="1" dirty="0" smtClean="0">
                <a:solidFill>
                  <a:srgbClr val="FFFF00"/>
                </a:solidFill>
                <a:effectLst>
                  <a:outerShdw blurRad="38100" dist="38100" dir="2700000" algn="tl">
                    <a:srgbClr val="000000">
                      <a:alpha val="43137"/>
                    </a:srgbClr>
                  </a:outerShdw>
                </a:effectLst>
                <a:latin typeface="Papyrus" pitchFamily="66" charset="0"/>
              </a:rPr>
              <a:t>and could forgive! </a:t>
            </a:r>
            <a:r>
              <a:rPr lang="en-US" sz="2400" b="1" dirty="0" smtClean="0">
                <a:solidFill>
                  <a:srgbClr val="FF0000"/>
                </a:solidFill>
                <a:effectLst>
                  <a:outerShdw blurRad="38100" dist="38100" dir="2700000" algn="tl">
                    <a:srgbClr val="000000">
                      <a:alpha val="43137"/>
                    </a:srgbClr>
                  </a:outerShdw>
                </a:effectLst>
                <a:latin typeface="Papyrus" pitchFamily="66" charset="0"/>
              </a:rPr>
              <a:t>The Blood </a:t>
            </a:r>
            <a:r>
              <a:rPr lang="en-US" sz="2400" b="1" dirty="0" smtClean="0">
                <a:solidFill>
                  <a:srgbClr val="FFFF00"/>
                </a:solidFill>
                <a:effectLst>
                  <a:outerShdw blurRad="38100" dist="38100" dir="2700000" algn="tl">
                    <a:srgbClr val="000000">
                      <a:alpha val="43137"/>
                    </a:srgbClr>
                  </a:outerShdw>
                </a:effectLst>
                <a:latin typeface="Papyrus" pitchFamily="66" charset="0"/>
              </a:rPr>
              <a:t>could now speak '</a:t>
            </a:r>
            <a:r>
              <a:rPr lang="en-US" sz="2400" b="1" i="1" u="sng" dirty="0" smtClean="0">
                <a:solidFill>
                  <a:srgbClr val="FFFF00"/>
                </a:solidFill>
                <a:effectLst>
                  <a:outerShdw blurRad="38100" dist="38100" dir="2700000" algn="tl">
                    <a:srgbClr val="000000">
                      <a:alpha val="43137"/>
                    </a:srgbClr>
                  </a:outerShdw>
                </a:effectLst>
                <a:latin typeface="Papyrus" pitchFamily="66" charset="0"/>
              </a:rPr>
              <a:t>Grace</a:t>
            </a:r>
            <a:r>
              <a:rPr lang="en-US" sz="2400" b="1" dirty="0" smtClean="0">
                <a:solidFill>
                  <a:srgbClr val="FFFF00"/>
                </a:solidFill>
                <a:effectLst>
                  <a:outerShdw blurRad="38100" dist="38100" dir="2700000" algn="tl">
                    <a:srgbClr val="000000">
                      <a:alpha val="43137"/>
                    </a:srgbClr>
                  </a:outerShdw>
                </a:effectLst>
                <a:latin typeface="Papyrus" pitchFamily="66" charset="0"/>
              </a:rPr>
              <a:t>' rather than judgment for the </a:t>
            </a:r>
            <a:r>
              <a:rPr lang="en-US" sz="2400" b="1" dirty="0" smtClean="0">
                <a:solidFill>
                  <a:schemeClr val="accent6">
                    <a:lumMod val="50000"/>
                    <a:lumOff val="50000"/>
                  </a:schemeClr>
                </a:solidFill>
                <a:effectLst>
                  <a:outerShdw blurRad="38100" dist="38100" dir="2700000" algn="tl">
                    <a:srgbClr val="000000">
                      <a:alpha val="43137"/>
                    </a:srgbClr>
                  </a:outerShdw>
                </a:effectLst>
                <a:latin typeface="Papyrus" pitchFamily="66" charset="0"/>
              </a:rPr>
              <a:t>sinner</a:t>
            </a:r>
            <a:r>
              <a:rPr lang="en-US" sz="2400" b="1" dirty="0" smtClean="0">
                <a:solidFill>
                  <a:srgbClr val="FFFF00"/>
                </a:solidFill>
                <a:effectLst>
                  <a:outerShdw blurRad="38100" dist="38100" dir="2700000" algn="tl">
                    <a:srgbClr val="000000">
                      <a:alpha val="43137"/>
                    </a:srgbClr>
                  </a:outerShdw>
                </a:effectLst>
                <a:latin typeface="Papyrus" pitchFamily="66" charset="0"/>
              </a:rPr>
              <a:t>! </a:t>
            </a:r>
            <a:r>
              <a:rPr lang="en-US" sz="1400" b="1" dirty="0" smtClean="0">
                <a:solidFill>
                  <a:srgbClr val="00FF00"/>
                </a:solidFill>
                <a:effectLst>
                  <a:outerShdw blurRad="38100" dist="38100" dir="2700000" algn="tl">
                    <a:srgbClr val="000000">
                      <a:alpha val="43137"/>
                    </a:srgbClr>
                  </a:outerShdw>
                </a:effectLst>
                <a:latin typeface="Papyrus" pitchFamily="66" charset="0"/>
              </a:rPr>
              <a:t>(Exodus 25:21, 22; Hebrews 10:19-22)</a:t>
            </a:r>
          </a:p>
        </p:txBody>
      </p:sp>
      <p:sp>
        <p:nvSpPr>
          <p:cNvPr id="7" name="Text Box 5"/>
          <p:cNvSpPr txBox="1">
            <a:spLocks noChangeArrowheads="1"/>
          </p:cNvSpPr>
          <p:nvPr/>
        </p:nvSpPr>
        <p:spPr bwMode="auto">
          <a:xfrm>
            <a:off x="3851920" y="2636912"/>
            <a:ext cx="4644007"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FF00"/>
                </a:solidFill>
                <a:latin typeface="Australian Sunrise" pitchFamily="2" charset="0"/>
              </a:rPr>
              <a:t>G-D's Holiness &amp; Justice, was </a:t>
            </a:r>
            <a:r>
              <a:rPr lang="en-US" sz="2400" b="1" dirty="0" smtClean="0">
                <a:solidFill>
                  <a:srgbClr val="FF0000"/>
                </a:solidFill>
                <a:latin typeface="Australian Sunrise" pitchFamily="2" charset="0"/>
              </a:rPr>
              <a:t>the applied Blood</a:t>
            </a:r>
            <a:endParaRPr lang="nl-NL" sz="2400" b="1" dirty="0" smtClean="0">
              <a:solidFill>
                <a:srgbClr val="FF0000"/>
              </a:solidFill>
              <a:latin typeface="Australian Sunrise" pitchFamily="2" charset="0"/>
            </a:endParaRPr>
          </a:p>
        </p:txBody>
      </p:sp>
      <p:sp>
        <p:nvSpPr>
          <p:cNvPr id="9" name="Text Box 5"/>
          <p:cNvSpPr txBox="1">
            <a:spLocks noChangeArrowheads="1"/>
          </p:cNvSpPr>
          <p:nvPr/>
        </p:nvSpPr>
        <p:spPr bwMode="auto">
          <a:xfrm>
            <a:off x="251520" y="1268760"/>
            <a:ext cx="3491880" cy="1815882"/>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0000"/>
                </a:solidFill>
                <a:latin typeface="Australian Sunrise" pitchFamily="2" charset="0"/>
              </a:rPr>
              <a:t>The </a:t>
            </a:r>
            <a:r>
              <a:rPr lang="nl-NL" sz="4400" b="1" dirty="0" smtClean="0">
                <a:solidFill>
                  <a:srgbClr val="FF0000"/>
                </a:solidFill>
                <a:latin typeface="Australian Sunrise" pitchFamily="2" charset="0"/>
              </a:rPr>
              <a:t>Atonement</a:t>
            </a:r>
            <a:br>
              <a:rPr lang="nl-NL" sz="4400" b="1" dirty="0" smtClean="0">
                <a:solidFill>
                  <a:srgbClr val="FF0000"/>
                </a:solidFill>
                <a:latin typeface="Australian Sunrise" pitchFamily="2" charset="0"/>
              </a:rPr>
            </a:br>
            <a:r>
              <a:rPr lang="nl-NL" sz="2400" b="1" dirty="0" smtClean="0">
                <a:solidFill>
                  <a:srgbClr val="FF0000"/>
                </a:solidFill>
                <a:latin typeface="Australian Sunrise" pitchFamily="2" charset="0"/>
              </a:rPr>
              <a:t>4</a:t>
            </a:r>
            <a:endParaRPr lang="nl-NL" sz="2400" b="1" dirty="0">
              <a:solidFill>
                <a:srgbClr val="FF0000"/>
              </a:solidFill>
              <a:latin typeface="Australian Sunrise" pitchFamily="2" charset="0"/>
            </a:endParaRPr>
          </a:p>
        </p:txBody>
      </p:sp>
      <p:sp>
        <p:nvSpPr>
          <p:cNvPr id="10" name="Rectangle 13"/>
          <p:cNvSpPr>
            <a:spLocks noChangeArrowheads="1"/>
          </p:cNvSpPr>
          <p:nvPr/>
        </p:nvSpPr>
        <p:spPr bwMode="auto">
          <a:xfrm>
            <a:off x="6047656" y="551723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HighPriestArkCovenantAngels2.jpg"/>
          <p:cNvPicPr>
            <a:picLocks noChangeAspect="1"/>
          </p:cNvPicPr>
          <p:nvPr/>
        </p:nvPicPr>
        <p:blipFill>
          <a:blip r:embed="rId2" cstate="print"/>
          <a:srcRect/>
          <a:stretch>
            <a:fillRect/>
          </a:stretch>
        </p:blipFill>
        <p:spPr bwMode="auto">
          <a:xfrm>
            <a:off x="2411760" y="1808436"/>
            <a:ext cx="6732240" cy="5049564"/>
          </a:xfrm>
          <a:prstGeom prst="rect">
            <a:avLst/>
          </a:prstGeom>
          <a:noFill/>
          <a:ln w="9525">
            <a:noFill/>
            <a:miter lim="800000"/>
            <a:headEnd/>
            <a:tailEnd/>
          </a:ln>
        </p:spPr>
      </p:pic>
      <p:pic>
        <p:nvPicPr>
          <p:cNvPr id="37891" name="Picture 5" descr="Temple-Curtain-TornedInTwo-703.gif"/>
          <p:cNvPicPr>
            <a:picLocks noChangeAspect="1"/>
          </p:cNvPicPr>
          <p:nvPr/>
        </p:nvPicPr>
        <p:blipFill>
          <a:blip r:embed="rId3" cstate="print"/>
          <a:srcRect/>
          <a:stretch>
            <a:fillRect/>
          </a:stretch>
        </p:blipFill>
        <p:spPr bwMode="auto">
          <a:xfrm>
            <a:off x="0" y="0"/>
            <a:ext cx="5580112" cy="6858000"/>
          </a:xfrm>
          <a:prstGeom prst="rect">
            <a:avLst/>
          </a:prstGeom>
          <a:noFill/>
          <a:ln w="9525">
            <a:noFill/>
            <a:miter lim="800000"/>
            <a:headEnd/>
            <a:tailEnd/>
          </a:ln>
        </p:spPr>
      </p:pic>
      <p:sp>
        <p:nvSpPr>
          <p:cNvPr id="8" name="Text Box 5"/>
          <p:cNvSpPr txBox="1">
            <a:spLocks noChangeArrowheads="1"/>
          </p:cNvSpPr>
          <p:nvPr/>
        </p:nvSpPr>
        <p:spPr bwMode="auto">
          <a:xfrm>
            <a:off x="468313" y="0"/>
            <a:ext cx="8675687" cy="1938338"/>
          </a:xfrm>
          <a:prstGeom prst="rect">
            <a:avLst/>
          </a:prstGeom>
          <a:noFill/>
          <a:ln w="9525">
            <a:noFill/>
            <a:miter lim="800000"/>
            <a:headEnd/>
            <a:tailEnd/>
          </a:ln>
        </p:spPr>
        <p:txBody>
          <a:bodyPr>
            <a:spAutoFit/>
          </a:bodyPr>
          <a:lstStyle/>
          <a:p>
            <a:pPr algn="ctr">
              <a:spcBef>
                <a:spcPct val="50000"/>
              </a:spcBef>
            </a:pPr>
            <a:r>
              <a:rPr lang="nl-NL" sz="4000" dirty="0">
                <a:solidFill>
                  <a:srgbClr val="FF0000"/>
                </a:solidFill>
                <a:latin typeface="Australian Sunrise" pitchFamily="2" charset="0"/>
              </a:rPr>
              <a:t>Yeshua</a:t>
            </a:r>
            <a:r>
              <a:rPr lang="nl-NL" sz="4000" dirty="0">
                <a:solidFill>
                  <a:srgbClr val="FFFF00"/>
                </a:solidFill>
                <a:latin typeface="Australian Sunrise" pitchFamily="2" charset="0"/>
              </a:rPr>
              <a:t> is now interceding in our behalf as </a:t>
            </a:r>
            <a:r>
              <a:rPr lang="nl-NL" sz="4000" u="sng" dirty="0">
                <a:solidFill>
                  <a:srgbClr val="FFFF00"/>
                </a:solidFill>
                <a:latin typeface="Australian Sunrise" pitchFamily="2" charset="0"/>
              </a:rPr>
              <a:t>our</a:t>
            </a:r>
            <a:r>
              <a:rPr lang="nl-NL" sz="4000" dirty="0">
                <a:solidFill>
                  <a:srgbClr val="FFFF00"/>
                </a:solidFill>
                <a:latin typeface="Australian Sunrise" pitchFamily="2" charset="0"/>
              </a:rPr>
              <a:t> High Priest in the Heavenly Temple of G-D!</a:t>
            </a:r>
          </a:p>
        </p:txBody>
      </p:sp>
      <p:sp>
        <p:nvSpPr>
          <p:cNvPr id="5" name="Text Box 5"/>
          <p:cNvSpPr txBox="1">
            <a:spLocks noChangeArrowheads="1"/>
          </p:cNvSpPr>
          <p:nvPr/>
        </p:nvSpPr>
        <p:spPr bwMode="auto">
          <a:xfrm>
            <a:off x="0" y="3645024"/>
            <a:ext cx="3491880" cy="1815882"/>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0000"/>
                </a:solidFill>
                <a:latin typeface="Australian Sunrise" pitchFamily="2" charset="0"/>
              </a:rPr>
              <a:t>The </a:t>
            </a:r>
            <a:r>
              <a:rPr lang="nl-NL" sz="4400" b="1" dirty="0" smtClean="0">
                <a:solidFill>
                  <a:srgbClr val="FF0000"/>
                </a:solidFill>
                <a:latin typeface="Australian Sunrise" pitchFamily="2" charset="0"/>
              </a:rPr>
              <a:t>Atonement</a:t>
            </a:r>
            <a:br>
              <a:rPr lang="nl-NL" sz="4400" b="1" dirty="0" smtClean="0">
                <a:solidFill>
                  <a:srgbClr val="FF0000"/>
                </a:solidFill>
                <a:latin typeface="Australian Sunrise" pitchFamily="2" charset="0"/>
              </a:rPr>
            </a:br>
            <a:r>
              <a:rPr lang="nl-NL" sz="2400" b="1" u="sng" dirty="0" smtClean="0">
                <a:solidFill>
                  <a:srgbClr val="FF0000"/>
                </a:solidFill>
                <a:effectLst>
                  <a:outerShdw blurRad="38100" dist="38100" dir="2700000" algn="tl">
                    <a:srgbClr val="000000">
                      <a:alpha val="43137"/>
                    </a:srgbClr>
                  </a:outerShdw>
                </a:effectLst>
                <a:latin typeface="Australian Sunrise" pitchFamily="2" charset="0"/>
              </a:rPr>
              <a:t>5</a:t>
            </a:r>
            <a:endParaRPr lang="nl-NL" sz="2400" b="1" u="sng" dirty="0">
              <a:solidFill>
                <a:srgbClr val="FF0000"/>
              </a:solidFill>
              <a:effectLst>
                <a:outerShdw blurRad="38100" dist="38100" dir="2700000" algn="tl">
                  <a:srgbClr val="000000">
                    <a:alpha val="43137"/>
                  </a:srgbClr>
                </a:outerShdw>
              </a:effectLst>
              <a:latin typeface="Australian Sunrise" pitchFamily="2" charset="0"/>
            </a:endParaRPr>
          </a:p>
        </p:txBody>
      </p:sp>
      <p:sp>
        <p:nvSpPr>
          <p:cNvPr id="6" name="Rectangle 13"/>
          <p:cNvSpPr>
            <a:spLocks noChangeArrowheads="1"/>
          </p:cNvSpPr>
          <p:nvPr/>
        </p:nvSpPr>
        <p:spPr bwMode="auto">
          <a:xfrm>
            <a:off x="0" y="5373216"/>
            <a:ext cx="3240360" cy="338554"/>
          </a:xfrm>
          <a:prstGeom prst="rect">
            <a:avLst/>
          </a:prstGeom>
          <a:noFill/>
          <a:ln w="9525">
            <a:noFill/>
            <a:miter lim="800000"/>
            <a:headEnd/>
            <a:tailEnd/>
          </a:ln>
          <a:effectLst/>
        </p:spPr>
        <p:txBody>
          <a:bodyPr wrap="square">
            <a:spAutoFit/>
          </a:bodyPr>
          <a:lstStyle/>
          <a:p>
            <a:pPr algn="ctr">
              <a:defRPr/>
            </a:pPr>
            <a:r>
              <a:rPr lang="en-US" sz="1200" b="1" dirty="0">
                <a:solidFill>
                  <a:srgbClr val="FFFF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ighPriestAtArkCovenant2_704.jpg"/>
          <p:cNvPicPr>
            <a:picLocks noChangeAspect="1"/>
          </p:cNvPicPr>
          <p:nvPr/>
        </p:nvPicPr>
        <p:blipFill>
          <a:blip r:embed="rId2" cstate="print"/>
          <a:srcRect/>
          <a:stretch>
            <a:fillRect/>
          </a:stretch>
        </p:blipFill>
        <p:spPr bwMode="auto">
          <a:xfrm>
            <a:off x="0" y="0"/>
            <a:ext cx="4788024" cy="5971486"/>
          </a:xfrm>
          <a:prstGeom prst="rect">
            <a:avLst/>
          </a:prstGeom>
          <a:noFill/>
          <a:ln w="9525">
            <a:noFill/>
            <a:miter lim="800000"/>
            <a:headEnd/>
            <a:tailEnd/>
          </a:ln>
        </p:spPr>
      </p:pic>
      <p:sp>
        <p:nvSpPr>
          <p:cNvPr id="39941" name="Text Box 5"/>
          <p:cNvSpPr txBox="1">
            <a:spLocks noChangeArrowheads="1"/>
          </p:cNvSpPr>
          <p:nvPr/>
        </p:nvSpPr>
        <p:spPr bwMode="auto">
          <a:xfrm>
            <a:off x="1" y="0"/>
            <a:ext cx="4860032" cy="769938"/>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2525"/>
                </a:solidFill>
                <a:latin typeface="Australian Sunrise" pitchFamily="2" charset="0"/>
              </a:rPr>
              <a:t>The </a:t>
            </a:r>
            <a:r>
              <a:rPr lang="nl-NL" sz="4400" b="1" dirty="0" smtClean="0">
                <a:solidFill>
                  <a:srgbClr val="FF2525"/>
                </a:solidFill>
                <a:latin typeface="Australian Sunrise" pitchFamily="2" charset="0"/>
              </a:rPr>
              <a:t>Atonement </a:t>
            </a:r>
            <a:r>
              <a:rPr lang="nl-NL" sz="3600" b="1" dirty="0" smtClean="0">
                <a:solidFill>
                  <a:srgbClr val="FF2525"/>
                </a:solidFill>
                <a:latin typeface="Australian Sunrise" pitchFamily="2" charset="0"/>
              </a:rPr>
              <a:t>6</a:t>
            </a:r>
            <a:endParaRPr lang="nl-NL" sz="3600" b="1" dirty="0">
              <a:solidFill>
                <a:srgbClr val="FF2525"/>
              </a:solidFill>
              <a:latin typeface="Australian Sunrise" pitchFamily="2" charset="0"/>
            </a:endParaRPr>
          </a:p>
        </p:txBody>
      </p:sp>
      <p:sp>
        <p:nvSpPr>
          <p:cNvPr id="33796" name="Tekstvak 6"/>
          <p:cNvSpPr txBox="1">
            <a:spLocks noChangeArrowheads="1"/>
          </p:cNvSpPr>
          <p:nvPr/>
        </p:nvSpPr>
        <p:spPr bwMode="auto">
          <a:xfrm>
            <a:off x="4860033" y="1"/>
            <a:ext cx="4283968" cy="5570756"/>
          </a:xfrm>
          <a:prstGeom prst="rect">
            <a:avLst/>
          </a:prstGeom>
          <a:noFill/>
          <a:ln w="9525">
            <a:noFill/>
            <a:miter lim="800000"/>
            <a:headEnd/>
            <a:tailEnd/>
          </a:ln>
        </p:spPr>
        <p:txBody>
          <a:bodyPr wrap="square">
            <a:spAutoFit/>
          </a:bodyPr>
          <a:lstStyle/>
          <a:p>
            <a:pPr algn="ctr">
              <a:defRPr/>
            </a:pPr>
            <a:r>
              <a:rPr lang="en-US" sz="2400" dirty="0" smtClean="0">
                <a:solidFill>
                  <a:schemeClr val="tx2">
                    <a:lumMod val="90000"/>
                  </a:schemeClr>
                </a:solidFill>
                <a:latin typeface="Eras Medium ITC" pitchFamily="34" charset="0"/>
              </a:rPr>
              <a:t>"</a:t>
            </a:r>
            <a:r>
              <a:rPr lang="en-US" sz="2400" b="1" i="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The breath of the Holiest</a:t>
            </a:r>
            <a:r>
              <a:rPr lang="en-US" sz="2400" dirty="0" smtClean="0">
                <a:solidFill>
                  <a:schemeClr val="tx2">
                    <a:lumMod val="90000"/>
                  </a:schemeClr>
                </a:solidFill>
                <a:latin typeface="Eras Medium ITC" pitchFamily="34" charset="0"/>
              </a:rPr>
              <a:t>"</a:t>
            </a:r>
          </a:p>
          <a:p>
            <a:pPr algn="just">
              <a:defRPr/>
            </a:pPr>
            <a:endParaRPr lang="en-US" sz="2400" dirty="0" smtClean="0">
              <a:solidFill>
                <a:schemeClr val="tx2">
                  <a:lumMod val="90000"/>
                </a:schemeClr>
              </a:solidFill>
              <a:latin typeface="Eras Medium ITC" pitchFamily="34" charset="0"/>
            </a:endParaRPr>
          </a:p>
          <a:p>
            <a:pPr algn="just">
              <a:defRPr/>
            </a:pPr>
            <a:r>
              <a:rPr lang="en-US" sz="2400" dirty="0" smtClean="0">
                <a:solidFill>
                  <a:schemeClr val="tx2">
                    <a:lumMod val="90000"/>
                  </a:schemeClr>
                </a:solidFill>
                <a:latin typeface="Eras Medium ITC" pitchFamily="34" charset="0"/>
              </a:rPr>
              <a:t>In preparation, the high priest would separate himself from his family &amp; from the Israelites for 7 days in a chamber at the Temple. On the special </a:t>
            </a:r>
            <a:r>
              <a:rPr lang="en-US" sz="2400" u="sng" dirty="0" smtClean="0">
                <a:solidFill>
                  <a:schemeClr val="tx2">
                    <a:lumMod val="90000"/>
                  </a:schemeClr>
                </a:solidFill>
                <a:latin typeface="Eras Medium ITC" pitchFamily="34" charset="0"/>
              </a:rPr>
              <a:t>Day of Atonement</a:t>
            </a:r>
            <a:r>
              <a:rPr lang="en-US" sz="2400" dirty="0" smtClean="0">
                <a:solidFill>
                  <a:schemeClr val="tx2">
                    <a:lumMod val="90000"/>
                  </a:schemeClr>
                </a:solidFill>
                <a:latin typeface="Eras Medium ITC" pitchFamily="34" charset="0"/>
              </a:rPr>
              <a:t>, he came forth dressed in 4 linen garments:</a:t>
            </a:r>
          </a:p>
          <a:p>
            <a:pPr marL="457200" indent="-457200" algn="just">
              <a:buFont typeface="+mj-lt"/>
              <a:buAutoNum type="arabicPeriod"/>
              <a:defRPr/>
            </a:pPr>
            <a:r>
              <a:rPr lang="en-US" sz="2000" b="1" dirty="0" smtClean="0">
                <a:solidFill>
                  <a:schemeClr val="tx2">
                    <a:lumMod val="90000"/>
                  </a:schemeClr>
                </a:solidFill>
                <a:effectLst>
                  <a:outerShdw blurRad="38100" dist="38100" dir="2700000" algn="tl">
                    <a:srgbClr val="000000">
                      <a:alpha val="43137"/>
                    </a:srgbClr>
                  </a:outerShdw>
                </a:effectLst>
                <a:latin typeface="Eras Medium ITC" pitchFamily="34" charset="0"/>
              </a:rPr>
              <a:t>A linen robe with long sleeves that draped to the ankles.</a:t>
            </a:r>
          </a:p>
          <a:p>
            <a:pPr marL="457200" indent="-457200" algn="just">
              <a:buFont typeface="+mj-lt"/>
              <a:buAutoNum type="arabicPeriod"/>
              <a:defRPr/>
            </a:pPr>
            <a:r>
              <a:rPr lang="en-US" sz="2000" b="1" dirty="0" smtClean="0">
                <a:solidFill>
                  <a:schemeClr val="tx2">
                    <a:lumMod val="90000"/>
                  </a:schemeClr>
                </a:solidFill>
                <a:effectLst>
                  <a:outerShdw blurRad="38100" dist="38100" dir="2700000" algn="tl">
                    <a:srgbClr val="000000">
                      <a:alpha val="43137"/>
                    </a:srgbClr>
                  </a:outerShdw>
                </a:effectLst>
                <a:latin typeface="Eras Medium ITC" pitchFamily="34" charset="0"/>
              </a:rPr>
              <a:t>A linen belt that tied around the waist.</a:t>
            </a:r>
          </a:p>
          <a:p>
            <a:pPr marL="457200" indent="-457200" algn="just">
              <a:buFont typeface="+mj-lt"/>
              <a:buAutoNum type="arabicPeriod"/>
              <a:defRPr/>
            </a:pPr>
            <a:r>
              <a:rPr lang="en-US" sz="2000" b="1" dirty="0" smtClean="0">
                <a:solidFill>
                  <a:schemeClr val="tx2">
                    <a:lumMod val="90000"/>
                  </a:schemeClr>
                </a:solidFill>
                <a:effectLst>
                  <a:outerShdw blurRad="38100" dist="38100" dir="2700000" algn="tl">
                    <a:srgbClr val="000000">
                      <a:alpha val="43137"/>
                    </a:srgbClr>
                  </a:outerShdw>
                </a:effectLst>
                <a:latin typeface="Eras Medium ITC" pitchFamily="34" charset="0"/>
              </a:rPr>
              <a:t>A pair of linen breaches.</a:t>
            </a:r>
          </a:p>
          <a:p>
            <a:pPr marL="457200" indent="-457200" algn="just">
              <a:buFont typeface="+mj-lt"/>
              <a:buAutoNum type="arabicPeriod"/>
              <a:defRPr/>
            </a:pPr>
            <a:r>
              <a:rPr lang="en-US" sz="2000" b="1" dirty="0" smtClean="0">
                <a:solidFill>
                  <a:schemeClr val="tx2">
                    <a:lumMod val="90000"/>
                  </a:schemeClr>
                </a:solidFill>
                <a:effectLst>
                  <a:outerShdw blurRad="38100" dist="38100" dir="2700000" algn="tl">
                    <a:srgbClr val="000000">
                      <a:alpha val="43137"/>
                    </a:srgbClr>
                  </a:outerShdw>
                </a:effectLst>
                <a:latin typeface="Eras Medium ITC" pitchFamily="34" charset="0"/>
              </a:rPr>
              <a:t>A line turban  that fit around the head, covering his hair.</a:t>
            </a:r>
          </a:p>
        </p:txBody>
      </p:sp>
      <p:sp>
        <p:nvSpPr>
          <p:cNvPr id="5" name="Rectangle 13"/>
          <p:cNvSpPr>
            <a:spLocks noChangeArrowheads="1"/>
          </p:cNvSpPr>
          <p:nvPr/>
        </p:nvSpPr>
        <p:spPr bwMode="auto">
          <a:xfrm>
            <a:off x="5652120" y="551723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ighPriestAtArkCovenant2_704.jpg"/>
          <p:cNvPicPr>
            <a:picLocks noChangeAspect="1"/>
          </p:cNvPicPr>
          <p:nvPr/>
        </p:nvPicPr>
        <p:blipFill>
          <a:blip r:embed="rId2" cstate="print"/>
          <a:srcRect/>
          <a:stretch>
            <a:fillRect/>
          </a:stretch>
        </p:blipFill>
        <p:spPr bwMode="auto">
          <a:xfrm>
            <a:off x="1" y="0"/>
            <a:ext cx="4788024" cy="5971486"/>
          </a:xfrm>
          <a:prstGeom prst="rect">
            <a:avLst/>
          </a:prstGeom>
          <a:noFill/>
          <a:ln w="9525">
            <a:noFill/>
            <a:miter lim="800000"/>
            <a:headEnd/>
            <a:tailEnd/>
          </a:ln>
        </p:spPr>
      </p:pic>
      <p:sp>
        <p:nvSpPr>
          <p:cNvPr id="39941" name="Text Box 5"/>
          <p:cNvSpPr txBox="1">
            <a:spLocks noChangeArrowheads="1"/>
          </p:cNvSpPr>
          <p:nvPr/>
        </p:nvSpPr>
        <p:spPr bwMode="auto">
          <a:xfrm>
            <a:off x="1" y="0"/>
            <a:ext cx="4860032" cy="769938"/>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2525"/>
                </a:solidFill>
                <a:latin typeface="Australian Sunrise" pitchFamily="2" charset="0"/>
              </a:rPr>
              <a:t>The </a:t>
            </a:r>
            <a:r>
              <a:rPr lang="nl-NL" sz="4400" b="1" dirty="0" smtClean="0">
                <a:solidFill>
                  <a:srgbClr val="FF2525"/>
                </a:solidFill>
                <a:latin typeface="Australian Sunrise" pitchFamily="2" charset="0"/>
              </a:rPr>
              <a:t>Atonement </a:t>
            </a:r>
            <a:r>
              <a:rPr lang="nl-NL" sz="3200" b="1" dirty="0" smtClean="0">
                <a:solidFill>
                  <a:srgbClr val="FF2525"/>
                </a:solidFill>
                <a:latin typeface="Australian Sunrise" pitchFamily="2" charset="0"/>
              </a:rPr>
              <a:t>7</a:t>
            </a:r>
            <a:endParaRPr lang="nl-NL" sz="3200" b="1" dirty="0">
              <a:solidFill>
                <a:srgbClr val="FF2525"/>
              </a:solidFill>
              <a:latin typeface="Australian Sunrise" pitchFamily="2" charset="0"/>
            </a:endParaRPr>
          </a:p>
        </p:txBody>
      </p:sp>
      <p:sp>
        <p:nvSpPr>
          <p:cNvPr id="33796" name="Tekstvak 6"/>
          <p:cNvSpPr txBox="1">
            <a:spLocks noChangeArrowheads="1"/>
          </p:cNvSpPr>
          <p:nvPr/>
        </p:nvSpPr>
        <p:spPr bwMode="auto">
          <a:xfrm>
            <a:off x="4860033" y="1"/>
            <a:ext cx="4283968" cy="5632311"/>
          </a:xfrm>
          <a:prstGeom prst="rect">
            <a:avLst/>
          </a:prstGeom>
          <a:noFill/>
          <a:ln w="9525">
            <a:noFill/>
            <a:miter lim="800000"/>
            <a:headEnd/>
            <a:tailEnd/>
          </a:ln>
        </p:spPr>
        <p:txBody>
          <a:bodyPr wrap="square">
            <a:spAutoFit/>
          </a:bodyPr>
          <a:lstStyle/>
          <a:p>
            <a:pPr algn="ctr">
              <a:defRPr/>
            </a:pPr>
            <a:r>
              <a:rPr lang="en-US" sz="2400" dirty="0" smtClean="0">
                <a:solidFill>
                  <a:schemeClr val="tx2">
                    <a:lumMod val="90000"/>
                  </a:schemeClr>
                </a:solidFill>
                <a:latin typeface="Eras Medium ITC" pitchFamily="34" charset="0"/>
              </a:rPr>
              <a:t>"</a:t>
            </a:r>
            <a:r>
              <a:rPr lang="en-US" sz="2400" b="1" i="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The breath of the Holiest</a:t>
            </a:r>
            <a:r>
              <a:rPr lang="en-US" sz="2400" dirty="0" smtClean="0">
                <a:solidFill>
                  <a:schemeClr val="tx2">
                    <a:lumMod val="90000"/>
                  </a:schemeClr>
                </a:solidFill>
                <a:latin typeface="Eras Medium ITC" pitchFamily="34" charset="0"/>
              </a:rPr>
              <a:t>"</a:t>
            </a:r>
          </a:p>
          <a:p>
            <a:pPr algn="just">
              <a:defRPr/>
            </a:pPr>
            <a:endParaRPr lang="en-US" sz="2400" dirty="0" smtClean="0">
              <a:solidFill>
                <a:schemeClr val="tx2">
                  <a:lumMod val="90000"/>
                </a:schemeClr>
              </a:solidFill>
              <a:latin typeface="Eras Medium ITC" pitchFamily="34" charset="0"/>
            </a:endParaRPr>
          </a:p>
          <a:p>
            <a:pPr algn="just">
              <a:defRPr/>
            </a:pPr>
            <a:r>
              <a:rPr lang="en-US" sz="2400" dirty="0" smtClean="0">
                <a:solidFill>
                  <a:schemeClr val="tx2">
                    <a:lumMod val="90000"/>
                  </a:schemeClr>
                </a:solidFill>
                <a:latin typeface="Eras Medium ITC" pitchFamily="34" charset="0"/>
              </a:rPr>
              <a:t>When </a:t>
            </a:r>
            <a:r>
              <a:rPr lang="en-US" sz="2400" dirty="0">
                <a:solidFill>
                  <a:schemeClr val="tx2">
                    <a:lumMod val="90000"/>
                  </a:schemeClr>
                </a:solidFill>
                <a:latin typeface="Eras Medium ITC" pitchFamily="34" charset="0"/>
              </a:rPr>
              <a:t>G-D came down in the Tabernacle in the time of Moses, the curtains will be expand like a men's longs and a breathing sound was been heard. This sound of breath was called: </a:t>
            </a:r>
            <a:endParaRPr lang="en-US" sz="2400" dirty="0" smtClean="0">
              <a:solidFill>
                <a:schemeClr val="tx2">
                  <a:lumMod val="90000"/>
                </a:schemeClr>
              </a:solidFill>
              <a:latin typeface="Eras Medium ITC" pitchFamily="34" charset="0"/>
            </a:endParaRPr>
          </a:p>
          <a:p>
            <a:pPr algn="just">
              <a:defRPr/>
            </a:pPr>
            <a:r>
              <a:rPr lang="en-US" sz="2400" dirty="0" smtClean="0">
                <a:solidFill>
                  <a:schemeClr val="tx2">
                    <a:lumMod val="90000"/>
                  </a:schemeClr>
                </a:solidFill>
                <a:latin typeface="Eras Medium ITC" pitchFamily="34" charset="0"/>
              </a:rPr>
              <a:t>"</a:t>
            </a:r>
            <a:r>
              <a:rPr lang="en-US" sz="2400" b="1" i="1" dirty="0">
                <a:solidFill>
                  <a:srgbClr val="FFFFEF"/>
                </a:solidFill>
                <a:effectLst>
                  <a:outerShdw blurRad="38100" dist="38100" dir="2700000" algn="tl">
                    <a:srgbClr val="000000">
                      <a:alpha val="43137"/>
                    </a:srgbClr>
                  </a:outerShdw>
                </a:effectLst>
                <a:latin typeface="Eras Medium ITC" pitchFamily="34" charset="0"/>
              </a:rPr>
              <a:t>The breath of the Holiest</a:t>
            </a:r>
            <a:r>
              <a:rPr lang="en-US" sz="2400" b="1" dirty="0">
                <a:solidFill>
                  <a:schemeClr val="tx2">
                    <a:lumMod val="90000"/>
                  </a:schemeClr>
                </a:solidFill>
                <a:effectLst>
                  <a:outerShdw blurRad="38100" dist="38100" dir="2700000" algn="tl">
                    <a:srgbClr val="000000">
                      <a:alpha val="43137"/>
                    </a:srgbClr>
                  </a:outerShdw>
                </a:effectLst>
                <a:latin typeface="Eras Medium ITC" pitchFamily="34" charset="0"/>
              </a:rPr>
              <a:t>"</a:t>
            </a:r>
            <a:r>
              <a:rPr lang="en-US" sz="2400" dirty="0">
                <a:solidFill>
                  <a:schemeClr val="tx2">
                    <a:lumMod val="90000"/>
                  </a:schemeClr>
                </a:solidFill>
                <a:latin typeface="Eras Medium ITC" pitchFamily="34" charset="0"/>
              </a:rPr>
              <a:t>: "Breath" is "</a:t>
            </a:r>
            <a:r>
              <a:rPr lang="en-US" sz="2400" b="1" dirty="0">
                <a:solidFill>
                  <a:schemeClr val="tx2">
                    <a:lumMod val="90000"/>
                  </a:schemeClr>
                </a:solidFill>
                <a:effectLst>
                  <a:outerShdw blurRad="38100" dist="38100" dir="2700000" algn="tl">
                    <a:srgbClr val="000000">
                      <a:alpha val="43137"/>
                    </a:srgbClr>
                  </a:outerShdw>
                </a:effectLst>
                <a:latin typeface="Eras Medium ITC" pitchFamily="34" charset="0"/>
              </a:rPr>
              <a:t>Roach</a:t>
            </a:r>
            <a:r>
              <a:rPr lang="en-US" sz="2400" dirty="0">
                <a:solidFill>
                  <a:schemeClr val="tx2">
                    <a:lumMod val="90000"/>
                  </a:schemeClr>
                </a:solidFill>
                <a:latin typeface="Eras Medium ITC" pitchFamily="34" charset="0"/>
              </a:rPr>
              <a:t>" in Hebrew. The </a:t>
            </a:r>
            <a:r>
              <a:rPr lang="en-US" sz="2400" b="1" dirty="0">
                <a:solidFill>
                  <a:srgbClr val="00B0F0"/>
                </a:solidFill>
                <a:effectLst>
                  <a:outerShdw blurRad="38100" dist="38100" dir="2700000" algn="tl">
                    <a:srgbClr val="000000">
                      <a:alpha val="43137"/>
                    </a:srgbClr>
                  </a:outerShdw>
                </a:effectLst>
              </a:rPr>
              <a:t>Ruach Ha Kodesh</a:t>
            </a:r>
            <a:r>
              <a:rPr lang="en-US" sz="2400" dirty="0">
                <a:solidFill>
                  <a:schemeClr val="tx2">
                    <a:lumMod val="90000"/>
                  </a:schemeClr>
                </a:solidFill>
                <a:latin typeface="Eras Medium ITC" pitchFamily="34" charset="0"/>
              </a:rPr>
              <a:t>; The breath of the Holy Place! </a:t>
            </a:r>
            <a:r>
              <a:rPr lang="en-US" sz="2400" dirty="0">
                <a:solidFill>
                  <a:schemeClr val="tx2">
                    <a:lumMod val="90000"/>
                  </a:schemeClr>
                </a:solidFill>
              </a:rPr>
              <a:t>Breath' means </a:t>
            </a:r>
            <a:r>
              <a:rPr lang="en-US" sz="2400" b="1" u="sng" dirty="0">
                <a:solidFill>
                  <a:srgbClr val="00B0F0"/>
                </a:solidFill>
                <a:effectLst>
                  <a:outerShdw blurRad="38100" dist="38100" dir="2700000" algn="tl">
                    <a:srgbClr val="000000">
                      <a:alpha val="43137"/>
                    </a:srgbClr>
                  </a:outerShdw>
                </a:effectLst>
              </a:rPr>
              <a:t>Spirit</a:t>
            </a:r>
            <a:r>
              <a:rPr lang="en-US" sz="2400" dirty="0">
                <a:solidFill>
                  <a:schemeClr val="tx2">
                    <a:lumMod val="90000"/>
                  </a:schemeClr>
                </a:solidFill>
              </a:rPr>
              <a:t> and became as the </a:t>
            </a:r>
            <a:r>
              <a:rPr lang="en-US" sz="2400" b="1" dirty="0">
                <a:solidFill>
                  <a:srgbClr val="00B0F0"/>
                </a:solidFill>
                <a:effectLst>
                  <a:outerShdw blurRad="38100" dist="38100" dir="2700000" algn="tl">
                    <a:srgbClr val="000000">
                      <a:alpha val="43137"/>
                    </a:srgbClr>
                  </a:outerShdw>
                </a:effectLst>
              </a:rPr>
              <a:t>Holy Spirit</a:t>
            </a:r>
            <a:r>
              <a:rPr lang="en-US" sz="2400" dirty="0">
                <a:solidFill>
                  <a:srgbClr val="00B0F0"/>
                </a:solidFill>
              </a:rPr>
              <a:t>! </a:t>
            </a:r>
            <a:endParaRPr lang="nl-BE" sz="2400" dirty="0">
              <a:solidFill>
                <a:srgbClr val="00B0F0"/>
              </a:solidFill>
              <a:latin typeface="Eras Medium ITC" pitchFamily="34" charset="0"/>
            </a:endParaRPr>
          </a:p>
        </p:txBody>
      </p:sp>
      <p:sp>
        <p:nvSpPr>
          <p:cNvPr id="5" name="Rectangle 13"/>
          <p:cNvSpPr>
            <a:spLocks noChangeArrowheads="1"/>
          </p:cNvSpPr>
          <p:nvPr/>
        </p:nvSpPr>
        <p:spPr bwMode="auto">
          <a:xfrm>
            <a:off x="5652120" y="551723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Trial2.JPG"/>
          <p:cNvPicPr>
            <a:picLocks noChangeAspect="1"/>
          </p:cNvPicPr>
          <p:nvPr/>
        </p:nvPicPr>
        <p:blipFill>
          <a:blip r:embed="rId2" cstate="print"/>
          <a:stretch>
            <a:fillRect/>
          </a:stretch>
        </p:blipFill>
        <p:spPr>
          <a:xfrm>
            <a:off x="0" y="-1"/>
            <a:ext cx="9144000" cy="5586153"/>
          </a:xfrm>
          <a:prstGeom prst="rect">
            <a:avLst/>
          </a:prstGeom>
        </p:spPr>
      </p:pic>
      <p:sp>
        <p:nvSpPr>
          <p:cNvPr id="39941" name="Text Box 5"/>
          <p:cNvSpPr txBox="1">
            <a:spLocks noChangeArrowheads="1"/>
          </p:cNvSpPr>
          <p:nvPr/>
        </p:nvSpPr>
        <p:spPr bwMode="auto">
          <a:xfrm>
            <a:off x="1" y="0"/>
            <a:ext cx="4860032" cy="769938"/>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2525"/>
                </a:solidFill>
                <a:latin typeface="Australian Sunrise" pitchFamily="2" charset="0"/>
              </a:rPr>
              <a:t>The </a:t>
            </a:r>
            <a:r>
              <a:rPr lang="nl-NL" sz="4400" b="1" dirty="0" smtClean="0">
                <a:solidFill>
                  <a:srgbClr val="FF2525"/>
                </a:solidFill>
                <a:latin typeface="Australian Sunrise" pitchFamily="2" charset="0"/>
              </a:rPr>
              <a:t>Atonement </a:t>
            </a:r>
            <a:r>
              <a:rPr lang="nl-NL" sz="2400" b="1" dirty="0" smtClean="0">
                <a:solidFill>
                  <a:srgbClr val="FF2525"/>
                </a:solidFill>
                <a:latin typeface="Australian Sunrise" pitchFamily="2" charset="0"/>
              </a:rPr>
              <a:t>8</a:t>
            </a:r>
            <a:endParaRPr lang="nl-NL" sz="2400" b="1" dirty="0">
              <a:solidFill>
                <a:srgbClr val="FF2525"/>
              </a:solidFill>
              <a:latin typeface="Australian Sunrise" pitchFamily="2" charset="0"/>
            </a:endParaRPr>
          </a:p>
        </p:txBody>
      </p:sp>
      <p:sp>
        <p:nvSpPr>
          <p:cNvPr id="33796" name="Tekstvak 6"/>
          <p:cNvSpPr txBox="1">
            <a:spLocks noChangeArrowheads="1"/>
          </p:cNvSpPr>
          <p:nvPr/>
        </p:nvSpPr>
        <p:spPr bwMode="auto">
          <a:xfrm>
            <a:off x="0" y="1844824"/>
            <a:ext cx="9144000" cy="4154984"/>
          </a:xfrm>
          <a:prstGeom prst="rect">
            <a:avLst/>
          </a:prstGeom>
          <a:noFill/>
          <a:ln w="9525">
            <a:noFill/>
            <a:miter lim="800000"/>
            <a:headEnd/>
            <a:tailEnd/>
          </a:ln>
        </p:spPr>
        <p:txBody>
          <a:bodyPr wrap="square">
            <a:spAutoFit/>
          </a:bodyPr>
          <a:lstStyle/>
          <a:p>
            <a:pPr algn="ctr">
              <a:defRPr/>
            </a:pPr>
            <a:r>
              <a:rPr lang="en-US" sz="2400" dirty="0" smtClean="0">
                <a:solidFill>
                  <a:schemeClr val="tx2">
                    <a:lumMod val="90000"/>
                  </a:schemeClr>
                </a:solidFill>
                <a:latin typeface="Eras Medium ITC" pitchFamily="34" charset="0"/>
              </a:rPr>
              <a:t>“</a:t>
            </a:r>
            <a:r>
              <a:rPr lang="en-US" sz="2400" b="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7 times </a:t>
            </a:r>
            <a:r>
              <a:rPr lang="en-US" sz="2400" b="1" u="sng" dirty="0" smtClean="0">
                <a:solidFill>
                  <a:srgbClr val="F20000"/>
                </a:solidFill>
                <a:effectLst>
                  <a:outerShdw blurRad="38100" dist="38100" dir="2700000" algn="tl">
                    <a:srgbClr val="000000">
                      <a:alpha val="43137"/>
                    </a:srgbClr>
                  </a:outerShdw>
                </a:effectLst>
                <a:latin typeface="Eras Medium ITC" pitchFamily="34" charset="0"/>
              </a:rPr>
              <a:t>the Blood </a:t>
            </a:r>
            <a:r>
              <a:rPr lang="en-US" sz="2400" b="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was sprinkled on the Ark</a:t>
            </a:r>
            <a:r>
              <a:rPr lang="en-US" sz="2400" dirty="0" smtClean="0">
                <a:solidFill>
                  <a:schemeClr val="tx2">
                    <a:lumMod val="90000"/>
                  </a:schemeClr>
                </a:solidFill>
                <a:latin typeface="Eras Medium ITC" pitchFamily="34" charset="0"/>
              </a:rPr>
              <a:t>“</a:t>
            </a:r>
          </a:p>
          <a:p>
            <a:pPr algn="ctr">
              <a:defRPr/>
            </a:pPr>
            <a:r>
              <a:rPr lang="en-US" sz="2400" dirty="0" smtClean="0">
                <a:solidFill>
                  <a:schemeClr val="tx2">
                    <a:lumMod val="90000"/>
                  </a:schemeClr>
                </a:solidFill>
                <a:latin typeface="Eras Medium ITC" pitchFamily="34" charset="0"/>
              </a:rPr>
              <a:t>“</a:t>
            </a:r>
            <a:r>
              <a:rPr lang="en-US" sz="2400" b="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7 times </a:t>
            </a:r>
            <a:r>
              <a:rPr lang="en-US" sz="2400" b="1" u="sng" dirty="0" smtClean="0">
                <a:solidFill>
                  <a:srgbClr val="F20000"/>
                </a:solidFill>
                <a:effectLst>
                  <a:outerShdw blurRad="38100" dist="38100" dir="2700000" algn="tl">
                    <a:srgbClr val="000000">
                      <a:alpha val="43137"/>
                    </a:srgbClr>
                  </a:outerShdw>
                </a:effectLst>
                <a:latin typeface="Eras Medium ITC" pitchFamily="34" charset="0"/>
              </a:rPr>
              <a:t>the Blood </a:t>
            </a:r>
            <a:r>
              <a:rPr lang="en-US" sz="2400" b="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was shed from 7 different part of </a:t>
            </a:r>
            <a:r>
              <a:rPr lang="en-US" sz="2400" b="1" u="sng" dirty="0" smtClean="0">
                <a:solidFill>
                  <a:srgbClr val="F20000"/>
                </a:solidFill>
                <a:effectLst>
                  <a:outerShdw blurRad="38100" dist="38100" dir="2700000" algn="tl">
                    <a:srgbClr val="000000">
                      <a:alpha val="43137"/>
                    </a:srgbClr>
                  </a:outerShdw>
                </a:effectLst>
                <a:latin typeface="Eras Medium ITC" pitchFamily="34" charset="0"/>
              </a:rPr>
              <a:t>Yeshua’s</a:t>
            </a:r>
            <a:r>
              <a:rPr lang="en-US" sz="2400" b="1" u="sng" dirty="0" smtClean="0">
                <a:solidFill>
                  <a:schemeClr val="tx2">
                    <a:lumMod val="90000"/>
                  </a:schemeClr>
                </a:solidFill>
                <a:effectLst>
                  <a:outerShdw blurRad="38100" dist="38100" dir="2700000" algn="tl">
                    <a:srgbClr val="000000">
                      <a:alpha val="43137"/>
                    </a:srgbClr>
                  </a:outerShdw>
                </a:effectLst>
                <a:latin typeface="Eras Medium ITC" pitchFamily="34" charset="0"/>
              </a:rPr>
              <a:t> body</a:t>
            </a:r>
            <a:endParaRPr lang="en-US" sz="2400" dirty="0" smtClean="0">
              <a:solidFill>
                <a:schemeClr val="tx2">
                  <a:lumMod val="90000"/>
                </a:schemeClr>
              </a:solidFill>
              <a:latin typeface="Eras Medium ITC" pitchFamily="34" charset="0"/>
            </a:endParaRPr>
          </a:p>
          <a:p>
            <a:pPr algn="just">
              <a:defRPr/>
            </a:pPr>
            <a:endParaRPr lang="en-US" sz="2400" dirty="0" smtClean="0">
              <a:solidFill>
                <a:schemeClr val="tx2">
                  <a:lumMod val="90000"/>
                </a:schemeClr>
              </a:solidFill>
              <a:latin typeface="Eras Medium ITC" pitchFamily="34" charset="0"/>
            </a:endParaRP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From 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FACE</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where His sweat became Blood!</a:t>
            </a: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From 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HEAD</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where the soldiers placed a crown of thorns!</a:t>
            </a: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On 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BACK</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where the soldiers beat Him with a 12-fold whip!</a:t>
            </a: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LEFT HAND</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where the spike was driven into the flesh!</a:t>
            </a: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RIGHT HAND</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where the spike was driven into the flesh!</a:t>
            </a: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FEET</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that where nailed together!</a:t>
            </a:r>
          </a:p>
          <a:p>
            <a:pPr marL="457200" indent="-457200" algn="just">
              <a:buFont typeface="+mj-lt"/>
              <a:buAutoNum type="arabicPeriod"/>
              <a:defRPr/>
            </a:pPr>
            <a:r>
              <a:rPr lang="en-US" sz="2400" b="1" dirty="0" smtClean="0">
                <a:solidFill>
                  <a:srgbClr val="FFCCCC"/>
                </a:solidFill>
                <a:effectLst>
                  <a:outerShdw blurRad="38100" dist="38100" dir="2700000" algn="tl">
                    <a:srgbClr val="000000">
                      <a:alpha val="43137"/>
                    </a:srgbClr>
                  </a:outerShdw>
                </a:effectLst>
                <a:latin typeface="Eras Medium ITC" pitchFamily="34" charset="0"/>
              </a:rPr>
              <a:t>His </a:t>
            </a:r>
            <a:r>
              <a:rPr lang="en-US" sz="2400" b="1" u="sng" dirty="0" smtClean="0">
                <a:solidFill>
                  <a:srgbClr val="FFCCCC"/>
                </a:solidFill>
                <a:effectLst>
                  <a:outerShdw blurRad="38100" dist="38100" dir="2700000" algn="tl">
                    <a:srgbClr val="000000">
                      <a:alpha val="43137"/>
                    </a:srgbClr>
                  </a:outerShdw>
                </a:effectLst>
                <a:latin typeface="Eras Medium ITC" pitchFamily="34" charset="0"/>
              </a:rPr>
              <a:t>SIDE</a:t>
            </a:r>
            <a:r>
              <a:rPr lang="en-US" sz="2400" b="1" dirty="0" smtClean="0">
                <a:solidFill>
                  <a:srgbClr val="FFCCCC"/>
                </a:solidFill>
                <a:effectLst>
                  <a:outerShdw blurRad="38100" dist="38100" dir="2700000" algn="tl">
                    <a:srgbClr val="000000">
                      <a:alpha val="43137"/>
                    </a:srgbClr>
                  </a:outerShdw>
                </a:effectLst>
                <a:latin typeface="Eras Medium ITC" pitchFamily="34" charset="0"/>
              </a:rPr>
              <a:t>, where the spear pierced Him!</a:t>
            </a:r>
          </a:p>
          <a:p>
            <a:pPr marL="457200" indent="-457200" algn="just">
              <a:buFont typeface="+mj-lt"/>
              <a:buAutoNum type="arabicPeriod"/>
              <a:defRPr/>
            </a:pPr>
            <a:endParaRPr lang="nl-BE" sz="2400" b="1" dirty="0">
              <a:solidFill>
                <a:srgbClr val="FF6565"/>
              </a:solidFill>
              <a:effectLst>
                <a:outerShdw blurRad="38100" dist="38100" dir="2700000" algn="tl">
                  <a:srgbClr val="000000">
                    <a:alpha val="43137"/>
                  </a:srgbClr>
                </a:outerShdw>
              </a:effectLst>
              <a:latin typeface="Eras Medium ITC" pitchFamily="34" charset="0"/>
            </a:endParaRPr>
          </a:p>
        </p:txBody>
      </p:sp>
      <p:sp>
        <p:nvSpPr>
          <p:cNvPr id="5" name="Rectangle 13"/>
          <p:cNvSpPr>
            <a:spLocks noChangeArrowheads="1"/>
          </p:cNvSpPr>
          <p:nvPr/>
        </p:nvSpPr>
        <p:spPr bwMode="auto">
          <a:xfrm>
            <a:off x="5652120" y="551723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aper2BkGr.jpg"/>
          <p:cNvPicPr>
            <a:picLocks noChangeAspect="1"/>
          </p:cNvPicPr>
          <p:nvPr/>
        </p:nvPicPr>
        <p:blipFill>
          <a:blip r:embed="rId2" cstate="print"/>
          <a:stretch>
            <a:fillRect/>
          </a:stretch>
        </p:blipFill>
        <p:spPr>
          <a:xfrm>
            <a:off x="1" y="0"/>
            <a:ext cx="9143999" cy="6858000"/>
          </a:xfrm>
          <a:prstGeom prst="rect">
            <a:avLst/>
          </a:prstGeom>
        </p:spPr>
      </p:pic>
      <p:sp>
        <p:nvSpPr>
          <p:cNvPr id="33796" name="Tekstvak 6"/>
          <p:cNvSpPr txBox="1">
            <a:spLocks noChangeArrowheads="1"/>
          </p:cNvSpPr>
          <p:nvPr/>
        </p:nvSpPr>
        <p:spPr bwMode="auto">
          <a:xfrm>
            <a:off x="1979712" y="692696"/>
            <a:ext cx="6840761" cy="1692771"/>
          </a:xfrm>
          <a:prstGeom prst="rect">
            <a:avLst/>
          </a:prstGeom>
          <a:noFill/>
          <a:ln w="9525">
            <a:noFill/>
            <a:miter lim="800000"/>
            <a:headEnd/>
            <a:tailEnd/>
          </a:ln>
        </p:spPr>
        <p:txBody>
          <a:bodyPr wrap="square">
            <a:spAutoFit/>
          </a:bodyPr>
          <a:lstStyle/>
          <a:p>
            <a:pPr algn="just">
              <a:defRPr/>
            </a:pPr>
            <a:r>
              <a:rPr lang="en-US" sz="24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3 RED THREADS</a:t>
            </a:r>
            <a:r>
              <a:rPr lang="en-US" sz="24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 3 CROSSES!</a:t>
            </a:r>
          </a:p>
          <a:p>
            <a:pPr marL="457200" indent="-457200" algn="just">
              <a:buFont typeface="+mj-lt"/>
              <a:buAutoNum type="arabicPeriod"/>
              <a:defRPr/>
            </a:pP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Tied to the horns of the goat: “</a:t>
            </a:r>
            <a:r>
              <a:rPr lang="en-US" sz="20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for the L-rd</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a:t>
            </a:r>
          </a:p>
          <a:p>
            <a:pPr marL="457200" indent="-457200" algn="just">
              <a:buFont typeface="+mj-lt"/>
              <a:buAutoNum type="arabicPeriod"/>
              <a:defRPr/>
            </a:pP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Tied around the horns of the goat: </a:t>
            </a:r>
            <a:r>
              <a:rPr lang="en-US" sz="2000" b="1" dirty="0" smtClean="0">
                <a:solidFill>
                  <a:schemeClr val="bg1"/>
                </a:solidFill>
                <a:effectLst>
                  <a:outerShdw blurRad="38100" dist="38100" dir="2700000" algn="tl">
                    <a:srgbClr val="000000">
                      <a:alpha val="43137"/>
                    </a:srgbClr>
                  </a:outerShdw>
                </a:effectLst>
                <a:latin typeface="Australian Sunrise" pitchFamily="2" charset="0"/>
              </a:rPr>
              <a:t>“</a:t>
            </a:r>
            <a:r>
              <a:rPr lang="en-US" sz="2000" b="1" u="sng" dirty="0" smtClean="0">
                <a:solidFill>
                  <a:schemeClr val="bg1"/>
                </a:solidFill>
                <a:effectLst>
                  <a:outerShdw blurRad="38100" dist="38100" dir="2700000" algn="tl">
                    <a:srgbClr val="000000">
                      <a:alpha val="43137"/>
                    </a:srgbClr>
                  </a:outerShdw>
                </a:effectLst>
                <a:latin typeface="Australian Sunrise" pitchFamily="2" charset="0"/>
              </a:rPr>
              <a:t>for Azazel</a:t>
            </a:r>
            <a:r>
              <a:rPr lang="en-US" sz="2000" b="1" dirty="0" smtClean="0">
                <a:solidFill>
                  <a:schemeClr val="bg1"/>
                </a:solidFill>
                <a:effectLst>
                  <a:outerShdw blurRad="38100" dist="38100" dir="2700000" algn="tl">
                    <a:srgbClr val="000000">
                      <a:alpha val="43137"/>
                    </a:srgbClr>
                  </a:outerShdw>
                </a:effectLst>
                <a:latin typeface="Australian Sunrise" pitchFamily="2" charset="0"/>
              </a:rPr>
              <a:t>”</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a:t>
            </a:r>
          </a:p>
          <a:p>
            <a:pPr marL="457200" indent="-457200" algn="just">
              <a:buFont typeface="+mj-lt"/>
              <a:buAutoNum type="arabicPeriod"/>
              <a:defRPr/>
            </a:pP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Red thread was </a:t>
            </a:r>
            <a:r>
              <a:rPr lang="en-US" sz="20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tied to the temple doors</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 </a:t>
            </a:r>
            <a:r>
              <a:rPr lang="en-US" sz="20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turned </a:t>
            </a:r>
            <a:r>
              <a:rPr lang="en-US" sz="2000" b="1" u="sng" dirty="0" smtClean="0">
                <a:solidFill>
                  <a:schemeClr val="tx1">
                    <a:lumMod val="95000"/>
                  </a:schemeClr>
                </a:solidFill>
                <a:effectLst>
                  <a:outerShdw blurRad="38100" dist="38100" dir="2700000" algn="tl">
                    <a:srgbClr val="000000">
                      <a:alpha val="43137"/>
                    </a:srgbClr>
                  </a:outerShdw>
                </a:effectLst>
                <a:latin typeface="Australian Sunrise" pitchFamily="2" charset="0"/>
              </a:rPr>
              <a:t>white</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 when G-D saw the completed sacrifice</a:t>
            </a:r>
            <a:endParaRPr lang="nl-BE" sz="2400" b="1" dirty="0">
              <a:solidFill>
                <a:schemeClr val="tx2">
                  <a:lumMod val="90000"/>
                </a:schemeClr>
              </a:solidFill>
              <a:effectLst>
                <a:outerShdw blurRad="38100" dist="38100" dir="2700000" algn="tl">
                  <a:srgbClr val="000000">
                    <a:alpha val="43137"/>
                  </a:srgbClr>
                </a:outerShdw>
              </a:effectLst>
              <a:latin typeface="Australian Sunrise" pitchFamily="2" charset="0"/>
            </a:endParaRPr>
          </a:p>
        </p:txBody>
      </p:sp>
      <p:sp>
        <p:nvSpPr>
          <p:cNvPr id="6" name="Rectangle 13"/>
          <p:cNvSpPr>
            <a:spLocks noChangeArrowheads="1"/>
          </p:cNvSpPr>
          <p:nvPr/>
        </p:nvSpPr>
        <p:spPr bwMode="auto">
          <a:xfrm>
            <a:off x="6047656" y="544522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808000"/>
                </a:solidFill>
                <a:effectLst>
                  <a:outerShdw blurRad="38100" dist="38100" dir="2700000" algn="tl">
                    <a:srgbClr val="000000"/>
                  </a:outerShdw>
                </a:effectLst>
                <a:latin typeface="Papyrus" pitchFamily="66" charset="0"/>
              </a:rPr>
              <a:t>God’s </a:t>
            </a:r>
            <a:r>
              <a:rPr lang="en-US" sz="1200" b="1" dirty="0">
                <a:solidFill>
                  <a:srgbClr val="990099"/>
                </a:solidFill>
                <a:effectLst>
                  <a:outerShdw blurRad="38100" dist="38100" dir="2700000" algn="tl">
                    <a:srgbClr val="000000"/>
                  </a:outerShdw>
                </a:effectLst>
                <a:latin typeface="Papyrus" pitchFamily="66" charset="0"/>
              </a:rPr>
              <a:t>Outreach Ministry Int.</a:t>
            </a:r>
            <a:r>
              <a:rPr lang="en-US" sz="1600" b="1" dirty="0">
                <a:solidFill>
                  <a:srgbClr val="990099"/>
                </a:solidFill>
                <a:effectLst>
                  <a:outerShdw blurRad="38100" dist="38100" dir="2700000" algn="tl">
                    <a:srgbClr val="000000"/>
                  </a:outerShdw>
                </a:effectLst>
                <a:latin typeface="Papyrus" pitchFamily="66" charset="0"/>
              </a:rPr>
              <a:t> </a:t>
            </a:r>
            <a:r>
              <a:rPr lang="en-US" sz="1050" b="1" dirty="0">
                <a:solidFill>
                  <a:srgbClr val="990099"/>
                </a:solidFill>
                <a:effectLst>
                  <a:outerShdw blurRad="38100" dist="38100" dir="2700000" algn="tl">
                    <a:srgbClr val="000000"/>
                  </a:outerShdw>
                </a:effectLst>
                <a:latin typeface="Papyrus" pitchFamily="66" charset="0"/>
              </a:rPr>
              <a:t>Inc</a:t>
            </a:r>
            <a:r>
              <a:rPr lang="en-US" sz="1050" b="1" dirty="0">
                <a:solidFill>
                  <a:srgbClr val="990099"/>
                </a:solidFill>
                <a:effectLst>
                  <a:outerShdw blurRad="38100" dist="38100" dir="2700000" algn="tl">
                    <a:srgbClr val="000000"/>
                  </a:outerShdw>
                </a:effectLst>
              </a:rPr>
              <a:t>.  ©</a:t>
            </a:r>
          </a:p>
        </p:txBody>
      </p:sp>
      <p:pic>
        <p:nvPicPr>
          <p:cNvPr id="7" name="Picture 6" descr="JesusChristOnCrossPeopleSM.jpg"/>
          <p:cNvPicPr>
            <a:picLocks noChangeAspect="1"/>
          </p:cNvPicPr>
          <p:nvPr/>
        </p:nvPicPr>
        <p:blipFill>
          <a:blip r:embed="rId3" cstate="print"/>
          <a:stretch>
            <a:fillRect/>
          </a:stretch>
        </p:blipFill>
        <p:spPr>
          <a:xfrm>
            <a:off x="0" y="2780928"/>
            <a:ext cx="2267745" cy="2581052"/>
          </a:xfrm>
          <a:prstGeom prst="rect">
            <a:avLst/>
          </a:prstGeom>
          <a:scene3d>
            <a:camera prst="perspectiveContrastingRightFacing"/>
            <a:lightRig rig="threePt" dir="t"/>
          </a:scene3d>
        </p:spPr>
      </p:pic>
      <p:pic>
        <p:nvPicPr>
          <p:cNvPr id="11" name="Picture 10" descr="ScapeGoat-Out-of-Camp-BW.gif"/>
          <p:cNvPicPr>
            <a:picLocks noChangeAspect="1"/>
          </p:cNvPicPr>
          <p:nvPr/>
        </p:nvPicPr>
        <p:blipFill>
          <a:blip r:embed="rId4" cstate="print"/>
          <a:stretch>
            <a:fillRect/>
          </a:stretch>
        </p:blipFill>
        <p:spPr>
          <a:xfrm>
            <a:off x="4211961" y="1916832"/>
            <a:ext cx="4176464" cy="2025674"/>
          </a:xfrm>
          <a:prstGeom prst="rect">
            <a:avLst/>
          </a:prstGeom>
        </p:spPr>
      </p:pic>
      <p:pic>
        <p:nvPicPr>
          <p:cNvPr id="13" name="Picture 12" descr="Scapegoat-Hands-of-HightPriest-BW.gif"/>
          <p:cNvPicPr>
            <a:picLocks noChangeAspect="1"/>
          </p:cNvPicPr>
          <p:nvPr/>
        </p:nvPicPr>
        <p:blipFill>
          <a:blip r:embed="rId5" cstate="print"/>
          <a:stretch>
            <a:fillRect/>
          </a:stretch>
        </p:blipFill>
        <p:spPr>
          <a:xfrm flipH="1">
            <a:off x="179512" y="548680"/>
            <a:ext cx="1968519" cy="1944216"/>
          </a:xfrm>
          <a:prstGeom prst="rect">
            <a:avLst/>
          </a:prstGeom>
        </p:spPr>
      </p:pic>
      <p:sp>
        <p:nvSpPr>
          <p:cNvPr id="39941" name="Text Box 5"/>
          <p:cNvSpPr txBox="1">
            <a:spLocks noChangeArrowheads="1"/>
          </p:cNvSpPr>
          <p:nvPr/>
        </p:nvSpPr>
        <p:spPr bwMode="auto">
          <a:xfrm>
            <a:off x="0" y="0"/>
            <a:ext cx="4716016" cy="769441"/>
          </a:xfrm>
          <a:prstGeom prst="rect">
            <a:avLst/>
          </a:prstGeom>
          <a:noFill/>
          <a:ln w="9525">
            <a:noFill/>
            <a:miter lim="800000"/>
            <a:headEnd/>
            <a:tailEnd/>
          </a:ln>
        </p:spPr>
        <p:txBody>
          <a:bodyPr wrap="square">
            <a:spAutoFit/>
          </a:bodyPr>
          <a:lstStyle/>
          <a:p>
            <a:pPr algn="ctr">
              <a:spcBef>
                <a:spcPct val="50000"/>
              </a:spcBef>
              <a:defRPr/>
            </a:pPr>
            <a:r>
              <a:rPr lang="nl-NL" sz="4400" b="1" dirty="0">
                <a:solidFill>
                  <a:schemeClr val="bg1">
                    <a:lumMod val="40000"/>
                    <a:lumOff val="60000"/>
                  </a:schemeClr>
                </a:solidFill>
                <a:latin typeface="Australian Sunrise" pitchFamily="2" charset="0"/>
              </a:rPr>
              <a:t>The</a:t>
            </a:r>
            <a:r>
              <a:rPr lang="nl-NL" sz="4400" dirty="0">
                <a:solidFill>
                  <a:schemeClr val="bg1">
                    <a:lumMod val="40000"/>
                    <a:lumOff val="60000"/>
                  </a:schemeClr>
                </a:solidFill>
                <a:latin typeface="Australian Sunrise" pitchFamily="2" charset="0"/>
              </a:rPr>
              <a:t> </a:t>
            </a:r>
            <a:r>
              <a:rPr lang="nl-NL" sz="4400" dirty="0" smtClean="0">
                <a:solidFill>
                  <a:schemeClr val="bg1">
                    <a:lumMod val="40000"/>
                    <a:lumOff val="60000"/>
                  </a:schemeClr>
                </a:solidFill>
                <a:latin typeface="Australian Sunrise" pitchFamily="2" charset="0"/>
              </a:rPr>
              <a:t>Atonement </a:t>
            </a:r>
            <a:r>
              <a:rPr lang="nl-NL" sz="3200" dirty="0" smtClean="0">
                <a:solidFill>
                  <a:schemeClr val="bg1">
                    <a:lumMod val="40000"/>
                    <a:lumOff val="60000"/>
                  </a:schemeClr>
                </a:solidFill>
                <a:latin typeface="Australian Sunrise" pitchFamily="2" charset="0"/>
              </a:rPr>
              <a:t>9</a:t>
            </a:r>
            <a:endParaRPr lang="nl-NL" sz="3200" dirty="0">
              <a:solidFill>
                <a:schemeClr val="bg1">
                  <a:lumMod val="40000"/>
                  <a:lumOff val="60000"/>
                </a:schemeClr>
              </a:solidFill>
              <a:latin typeface="Australian Sunrise" pitchFamily="2" charset="0"/>
            </a:endParaRPr>
          </a:p>
        </p:txBody>
      </p:sp>
      <p:sp>
        <p:nvSpPr>
          <p:cNvPr id="14" name="Tekstvak 6"/>
          <p:cNvSpPr txBox="1">
            <a:spLocks noChangeArrowheads="1"/>
          </p:cNvSpPr>
          <p:nvPr/>
        </p:nvSpPr>
        <p:spPr bwMode="auto">
          <a:xfrm>
            <a:off x="1979713" y="3717032"/>
            <a:ext cx="6912767" cy="1692771"/>
          </a:xfrm>
          <a:prstGeom prst="rect">
            <a:avLst/>
          </a:prstGeom>
          <a:noFill/>
          <a:ln w="9525">
            <a:noFill/>
            <a:miter lim="800000"/>
            <a:headEnd/>
            <a:tailEnd/>
          </a:ln>
        </p:spPr>
        <p:txBody>
          <a:bodyPr wrap="square">
            <a:spAutoFit/>
          </a:bodyPr>
          <a:lstStyle/>
          <a:p>
            <a:pPr algn="just">
              <a:defRPr/>
            </a:pPr>
            <a:r>
              <a:rPr lang="en-US" sz="24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3 RED THREADS; </a:t>
            </a:r>
            <a:r>
              <a:rPr lang="en-US" sz="24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3 CROSSES!</a:t>
            </a:r>
          </a:p>
          <a:p>
            <a:pPr marL="457200" indent="-457200" algn="just">
              <a:buFont typeface="+mj-lt"/>
              <a:buAutoNum type="arabicPeriod"/>
              <a:defRPr/>
            </a:pP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YESHUA was dying as an offering: “</a:t>
            </a:r>
            <a:r>
              <a:rPr lang="en-US" sz="20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for the L-rd</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a:t>
            </a:r>
          </a:p>
          <a:p>
            <a:pPr marL="457200" indent="-457200" algn="just">
              <a:buFont typeface="+mj-lt"/>
              <a:buAutoNum type="arabicPeriod"/>
              <a:defRPr/>
            </a:pPr>
            <a:r>
              <a:rPr lang="en-US" sz="2000" b="1" dirty="0" smtClean="0">
                <a:solidFill>
                  <a:schemeClr val="bg1"/>
                </a:solidFill>
                <a:effectLst>
                  <a:outerShdw blurRad="38100" dist="38100" dir="2700000" algn="tl">
                    <a:srgbClr val="000000">
                      <a:alpha val="43137"/>
                    </a:srgbClr>
                  </a:outerShdw>
                </a:effectLst>
                <a:latin typeface="Australian Sunrise" pitchFamily="2" charset="0"/>
              </a:rPr>
              <a:t>A THIEF died rejecting </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Yeshua </a:t>
            </a:r>
            <a:r>
              <a:rPr lang="en-US" sz="2000" b="1" dirty="0" smtClean="0">
                <a:solidFill>
                  <a:schemeClr val="bg1"/>
                </a:solidFill>
                <a:effectLst>
                  <a:outerShdw blurRad="38100" dist="38100" dir="2700000" algn="tl">
                    <a:srgbClr val="000000">
                      <a:alpha val="43137"/>
                    </a:srgbClr>
                  </a:outerShdw>
                </a:effectLst>
                <a:latin typeface="Australian Sunrise" pitchFamily="2" charset="0"/>
              </a:rPr>
              <a:t>and he went to hell!</a:t>
            </a:r>
          </a:p>
          <a:p>
            <a:pPr marL="457200" indent="-457200" algn="just">
              <a:buFont typeface="+mj-lt"/>
              <a:buAutoNum type="arabicPeriod"/>
              <a:defRPr/>
            </a:pPr>
            <a:r>
              <a:rPr lang="en-US" sz="2000" b="1" dirty="0" smtClean="0">
                <a:solidFill>
                  <a:schemeClr val="bg1"/>
                </a:solidFill>
                <a:effectLst>
                  <a:outerShdw blurRad="38100" dist="38100" dir="2700000" algn="tl">
                    <a:srgbClr val="000000">
                      <a:alpha val="43137"/>
                    </a:srgbClr>
                  </a:outerShdw>
                </a:effectLst>
                <a:latin typeface="Australian Sunrise" pitchFamily="2" charset="0"/>
              </a:rPr>
              <a:t>Another THIEF </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“changed” on the cross, his </a:t>
            </a:r>
            <a:r>
              <a:rPr lang="en-US" sz="2000" b="1" u="sng" dirty="0" smtClean="0">
                <a:solidFill>
                  <a:schemeClr val="accent5">
                    <a:lumMod val="50000"/>
                  </a:schemeClr>
                </a:solidFill>
                <a:effectLst>
                  <a:outerShdw blurRad="38100" dist="38100" dir="2700000" algn="tl">
                    <a:srgbClr val="000000">
                      <a:alpha val="43137"/>
                    </a:srgbClr>
                  </a:outerShdw>
                </a:effectLst>
                <a:latin typeface="Australian Sunrise" pitchFamily="2" charset="0"/>
              </a:rPr>
              <a:t>scarlet sins</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 becoming </a:t>
            </a:r>
            <a:r>
              <a:rPr lang="en-US" sz="2000" b="1" dirty="0" smtClean="0">
                <a:solidFill>
                  <a:schemeClr val="tx1">
                    <a:lumMod val="95000"/>
                  </a:schemeClr>
                </a:solidFill>
                <a:effectLst>
                  <a:outerShdw blurRad="38100" dist="38100" dir="2700000" algn="tl">
                    <a:srgbClr val="000000">
                      <a:alpha val="43137"/>
                    </a:srgbClr>
                  </a:outerShdw>
                </a:effectLst>
                <a:latin typeface="Australian Sunrise" pitchFamily="2" charset="0"/>
              </a:rPr>
              <a:t>white as snow</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a:t>
            </a:r>
            <a:endParaRPr lang="nl-BE" sz="2400" b="1" dirty="0">
              <a:solidFill>
                <a:schemeClr val="tx2">
                  <a:lumMod val="90000"/>
                </a:schemeClr>
              </a:solidFill>
              <a:effectLst>
                <a:outerShdw blurRad="38100" dist="38100" dir="2700000" algn="tl">
                  <a:srgbClr val="000000">
                    <a:alpha val="43137"/>
                  </a:srgbClr>
                </a:outerShdw>
              </a:effectLst>
              <a:latin typeface="Australian Sunrise"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Offers"/>
          <p:cNvPicPr>
            <a:picLocks noChangeAspect="1" noChangeArrowheads="1"/>
          </p:cNvPicPr>
          <p:nvPr/>
        </p:nvPicPr>
        <p:blipFill>
          <a:blip r:embed="rId2" cstate="print"/>
          <a:srcRect/>
          <a:stretch>
            <a:fillRect/>
          </a:stretch>
        </p:blipFill>
        <p:spPr bwMode="auto">
          <a:xfrm>
            <a:off x="0" y="0"/>
            <a:ext cx="9144000" cy="6525344"/>
          </a:xfrm>
          <a:prstGeom prst="rect">
            <a:avLst/>
          </a:prstGeom>
          <a:noFill/>
          <a:ln w="9525">
            <a:noFill/>
            <a:miter lim="800000"/>
            <a:headEnd/>
            <a:tailEnd/>
          </a:ln>
        </p:spPr>
      </p:pic>
      <p:sp>
        <p:nvSpPr>
          <p:cNvPr id="33796" name="Tekstvak 6"/>
          <p:cNvSpPr txBox="1">
            <a:spLocks noChangeArrowheads="1"/>
          </p:cNvSpPr>
          <p:nvPr/>
        </p:nvSpPr>
        <p:spPr bwMode="auto">
          <a:xfrm>
            <a:off x="1979712" y="836712"/>
            <a:ext cx="6840761" cy="1077218"/>
          </a:xfrm>
          <a:prstGeom prst="rect">
            <a:avLst/>
          </a:prstGeom>
          <a:gradFill>
            <a:gsLst>
              <a:gs pos="0">
                <a:srgbClr val="FFD8D5">
                  <a:alpha val="5000"/>
                </a:srgb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algn="just">
              <a:defRPr/>
            </a:pPr>
            <a:r>
              <a:rPr lang="en-US" sz="24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YESHUA…!</a:t>
            </a:r>
          </a:p>
          <a:p>
            <a:pPr marL="457200" indent="-457200" algn="just">
              <a:buFont typeface="+mj-lt"/>
              <a:buAutoNum type="arabicPeriod"/>
              <a:defRPr/>
            </a:pP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Died on the cross, representing: “</a:t>
            </a:r>
            <a:r>
              <a:rPr lang="en-US" sz="2000" b="1" u="sng"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the goat that died on the brass altar</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ustralian Sunrise" pitchFamily="2" charset="0"/>
              </a:rPr>
              <a:t>” on the Day of Atonement!</a:t>
            </a:r>
          </a:p>
        </p:txBody>
      </p:sp>
      <p:sp>
        <p:nvSpPr>
          <p:cNvPr id="6" name="Rectangle 13"/>
          <p:cNvSpPr>
            <a:spLocks noChangeArrowheads="1"/>
          </p:cNvSpPr>
          <p:nvPr/>
        </p:nvSpPr>
        <p:spPr bwMode="auto">
          <a:xfrm>
            <a:off x="6047656" y="587727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808000"/>
                </a:solidFill>
                <a:effectLst>
                  <a:outerShdw blurRad="38100" dist="38100" dir="2700000" algn="tl">
                    <a:srgbClr val="000000"/>
                  </a:outerShdw>
                </a:effectLst>
                <a:latin typeface="Papyrus" pitchFamily="66" charset="0"/>
              </a:rPr>
              <a:t>God’s </a:t>
            </a:r>
            <a:r>
              <a:rPr lang="en-US" sz="1200" b="1" dirty="0">
                <a:solidFill>
                  <a:srgbClr val="990099"/>
                </a:solidFill>
                <a:effectLst>
                  <a:outerShdw blurRad="38100" dist="38100" dir="2700000" algn="tl">
                    <a:srgbClr val="000000"/>
                  </a:outerShdw>
                </a:effectLst>
                <a:latin typeface="Papyrus" pitchFamily="66" charset="0"/>
              </a:rPr>
              <a:t>Outreach Ministry Int.</a:t>
            </a:r>
            <a:r>
              <a:rPr lang="en-US" sz="1600" b="1" dirty="0">
                <a:solidFill>
                  <a:srgbClr val="990099"/>
                </a:solidFill>
                <a:effectLst>
                  <a:outerShdw blurRad="38100" dist="38100" dir="2700000" algn="tl">
                    <a:srgbClr val="000000"/>
                  </a:outerShdw>
                </a:effectLst>
                <a:latin typeface="Papyrus" pitchFamily="66" charset="0"/>
              </a:rPr>
              <a:t> </a:t>
            </a:r>
            <a:r>
              <a:rPr lang="en-US" sz="1050" b="1" dirty="0">
                <a:solidFill>
                  <a:srgbClr val="990099"/>
                </a:solidFill>
                <a:effectLst>
                  <a:outerShdw blurRad="38100" dist="38100" dir="2700000" algn="tl">
                    <a:srgbClr val="000000"/>
                  </a:outerShdw>
                </a:effectLst>
                <a:latin typeface="Papyrus" pitchFamily="66" charset="0"/>
              </a:rPr>
              <a:t>Inc</a:t>
            </a:r>
            <a:r>
              <a:rPr lang="en-US" sz="1050" b="1" dirty="0">
                <a:solidFill>
                  <a:srgbClr val="990099"/>
                </a:solidFill>
                <a:effectLst>
                  <a:outerShdw blurRad="38100" dist="38100" dir="2700000" algn="tl">
                    <a:srgbClr val="000000"/>
                  </a:outerShdw>
                </a:effectLst>
              </a:rPr>
              <a:t>.  ©</a:t>
            </a:r>
          </a:p>
        </p:txBody>
      </p:sp>
      <p:pic>
        <p:nvPicPr>
          <p:cNvPr id="13" name="Picture 12" descr="Scapegoat-Hands-of-HightPriest-BW.gif"/>
          <p:cNvPicPr>
            <a:picLocks noChangeAspect="1"/>
          </p:cNvPicPr>
          <p:nvPr/>
        </p:nvPicPr>
        <p:blipFill>
          <a:blip r:embed="rId3" cstate="print"/>
          <a:stretch>
            <a:fillRect/>
          </a:stretch>
        </p:blipFill>
        <p:spPr>
          <a:xfrm>
            <a:off x="8388424" y="1628801"/>
            <a:ext cx="755576" cy="746248"/>
          </a:xfrm>
          <a:prstGeom prst="rect">
            <a:avLst/>
          </a:prstGeom>
        </p:spPr>
      </p:pic>
      <p:sp>
        <p:nvSpPr>
          <p:cNvPr id="14" name="Tekstvak 6"/>
          <p:cNvSpPr txBox="1">
            <a:spLocks noChangeArrowheads="1"/>
          </p:cNvSpPr>
          <p:nvPr/>
        </p:nvSpPr>
        <p:spPr bwMode="auto">
          <a:xfrm>
            <a:off x="1979712" y="1844824"/>
            <a:ext cx="6768751" cy="1384995"/>
          </a:xfrm>
          <a:prstGeom prst="rect">
            <a:avLst/>
          </a:prstGeom>
          <a:gradFill>
            <a:gsLst>
              <a:gs pos="0">
                <a:srgbClr val="FFD8D5">
                  <a:alpha val="5000"/>
                </a:srgb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algn="just">
              <a:defRPr/>
            </a:pPr>
            <a:r>
              <a:rPr lang="en-US" sz="2400" b="1" dirty="0" smtClean="0">
                <a:solidFill>
                  <a:schemeClr val="accent6"/>
                </a:solidFill>
                <a:effectLst>
                  <a:outerShdw blurRad="38100" dist="38100" dir="2700000" algn="tl">
                    <a:srgbClr val="000000">
                      <a:alpha val="43137"/>
                    </a:srgbClr>
                  </a:outerShdw>
                </a:effectLst>
                <a:latin typeface="Australian Sunrise" pitchFamily="2" charset="0"/>
              </a:rPr>
              <a:t>Barabbas…!</a:t>
            </a:r>
            <a:endParaRPr lang="en-US" sz="2400" b="1" u="sng" dirty="0" smtClean="0">
              <a:solidFill>
                <a:schemeClr val="accent6"/>
              </a:solidFill>
              <a:effectLst>
                <a:outerShdw blurRad="38100" dist="38100" dir="2700000" algn="tl">
                  <a:srgbClr val="000000">
                    <a:alpha val="43137"/>
                  </a:srgbClr>
                </a:outerShdw>
              </a:effectLst>
              <a:latin typeface="Australian Sunrise" pitchFamily="2" charset="0"/>
            </a:endParaRPr>
          </a:p>
          <a:p>
            <a:pPr marL="457200" indent="-457200" algn="just">
              <a:buFont typeface="+mj-lt"/>
              <a:buAutoNum type="arabicPeriod"/>
              <a:defRPr/>
            </a:pPr>
            <a:r>
              <a:rPr lang="en-US" sz="2000" b="1" dirty="0" smtClean="0">
                <a:solidFill>
                  <a:schemeClr val="accent6"/>
                </a:solidFill>
                <a:effectLst>
                  <a:outerShdw blurRad="38100" dist="38100" dir="2700000" algn="tl">
                    <a:srgbClr val="000000">
                      <a:alpha val="43137"/>
                    </a:srgbClr>
                  </a:outerShdw>
                </a:effectLst>
                <a:latin typeface="Australian Sunrise" pitchFamily="2" charset="0"/>
              </a:rPr>
              <a:t>Was released, but carried his sins with him, just as: “</a:t>
            </a:r>
            <a:r>
              <a:rPr lang="en-US" sz="2000" b="1" u="sng" dirty="0" smtClean="0">
                <a:solidFill>
                  <a:schemeClr val="accent6"/>
                </a:solidFill>
                <a:effectLst>
                  <a:outerShdw blurRad="38100" dist="38100" dir="2700000" algn="tl">
                    <a:srgbClr val="000000">
                      <a:alpha val="43137"/>
                    </a:srgbClr>
                  </a:outerShdw>
                </a:effectLst>
                <a:latin typeface="Australian Sunrise" pitchFamily="2" charset="0"/>
              </a:rPr>
              <a:t>the scapegoat (Azazel) bore the sins of Israel into the wilderness</a:t>
            </a:r>
            <a:r>
              <a:rPr lang="en-US" sz="2000" b="1" dirty="0" smtClean="0">
                <a:solidFill>
                  <a:schemeClr val="accent6"/>
                </a:solidFill>
                <a:effectLst>
                  <a:outerShdw blurRad="38100" dist="38100" dir="2700000" algn="tl">
                    <a:srgbClr val="000000">
                      <a:alpha val="43137"/>
                    </a:srgbClr>
                  </a:outerShdw>
                </a:effectLst>
                <a:latin typeface="Australian Sunrise" pitchFamily="2" charset="0"/>
              </a:rPr>
              <a:t>”!</a:t>
            </a:r>
          </a:p>
        </p:txBody>
      </p:sp>
      <p:pic>
        <p:nvPicPr>
          <p:cNvPr id="12" name="Picture 11" descr="JesusOrBarnabasTEXT.jpg"/>
          <p:cNvPicPr>
            <a:picLocks noChangeAspect="1"/>
          </p:cNvPicPr>
          <p:nvPr/>
        </p:nvPicPr>
        <p:blipFill>
          <a:blip r:embed="rId4" cstate="print"/>
          <a:stretch>
            <a:fillRect/>
          </a:stretch>
        </p:blipFill>
        <p:spPr>
          <a:xfrm>
            <a:off x="8135889" y="116632"/>
            <a:ext cx="1008111" cy="1186013"/>
          </a:xfrm>
          <a:prstGeom prst="rect">
            <a:avLst/>
          </a:prstGeom>
          <a:scene3d>
            <a:camera prst="perspectiveHeroicExtremeLeftFacing"/>
            <a:lightRig rig="threePt" dir="t"/>
          </a:scene3d>
        </p:spPr>
      </p:pic>
      <p:sp>
        <p:nvSpPr>
          <p:cNvPr id="39941" name="Text Box 5"/>
          <p:cNvSpPr txBox="1">
            <a:spLocks noChangeArrowheads="1"/>
          </p:cNvSpPr>
          <p:nvPr/>
        </p:nvSpPr>
        <p:spPr bwMode="auto">
          <a:xfrm>
            <a:off x="0" y="0"/>
            <a:ext cx="8028384" cy="769441"/>
          </a:xfrm>
          <a:prstGeom prst="rect">
            <a:avLst/>
          </a:prstGeom>
          <a:noFill/>
          <a:ln w="9525">
            <a:noFill/>
            <a:miter lim="800000"/>
            <a:headEnd/>
            <a:tailEnd/>
          </a:ln>
        </p:spPr>
        <p:txBody>
          <a:bodyPr wrap="square">
            <a:spAutoFit/>
          </a:bodyPr>
          <a:lstStyle/>
          <a:p>
            <a:pPr algn="ctr">
              <a:spcBef>
                <a:spcPct val="50000"/>
              </a:spcBef>
              <a:defRPr/>
            </a:pPr>
            <a:r>
              <a:rPr lang="nl-NL" sz="4400" b="1" dirty="0">
                <a:solidFill>
                  <a:schemeClr val="bg1">
                    <a:lumMod val="40000"/>
                    <a:lumOff val="60000"/>
                  </a:schemeClr>
                </a:solidFill>
                <a:latin typeface="Australian Sunrise" pitchFamily="2" charset="0"/>
              </a:rPr>
              <a:t>The</a:t>
            </a:r>
            <a:r>
              <a:rPr lang="nl-NL" sz="4400" dirty="0">
                <a:solidFill>
                  <a:schemeClr val="bg1">
                    <a:lumMod val="40000"/>
                    <a:lumOff val="60000"/>
                  </a:schemeClr>
                </a:solidFill>
                <a:latin typeface="Australian Sunrise" pitchFamily="2" charset="0"/>
              </a:rPr>
              <a:t> </a:t>
            </a:r>
            <a:r>
              <a:rPr lang="nl-NL" sz="4400" dirty="0" smtClean="0">
                <a:solidFill>
                  <a:schemeClr val="bg1">
                    <a:lumMod val="40000"/>
                    <a:lumOff val="60000"/>
                  </a:schemeClr>
                </a:solidFill>
                <a:latin typeface="Australian Sunrise" pitchFamily="2" charset="0"/>
              </a:rPr>
              <a:t>Atonement </a:t>
            </a:r>
            <a:r>
              <a:rPr lang="nl-NL" sz="3200" dirty="0" smtClean="0">
                <a:solidFill>
                  <a:schemeClr val="bg1">
                    <a:lumMod val="40000"/>
                    <a:lumOff val="60000"/>
                  </a:schemeClr>
                </a:solidFill>
                <a:latin typeface="Australian Sunrise" pitchFamily="2" charset="0"/>
              </a:rPr>
              <a:t>10</a:t>
            </a:r>
            <a:endParaRPr lang="nl-NL" sz="3200" dirty="0">
              <a:solidFill>
                <a:schemeClr val="bg1">
                  <a:lumMod val="40000"/>
                  <a:lumOff val="60000"/>
                </a:schemeClr>
              </a:solidFill>
              <a:latin typeface="Australian Sunrise"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3419475" y="0"/>
            <a:ext cx="5724525" cy="2530475"/>
          </a:xfrm>
          <a:prstGeom prst="rect">
            <a:avLst/>
          </a:prstGeom>
          <a:noFill/>
          <a:ln w="9525">
            <a:noFill/>
            <a:miter lim="800000"/>
            <a:headEnd/>
            <a:tailEnd/>
          </a:ln>
        </p:spPr>
        <p:txBody>
          <a:bodyPr>
            <a:spAutoFit/>
          </a:bodyPr>
          <a:lstStyle/>
          <a:p>
            <a:pPr algn="ctr">
              <a:spcBef>
                <a:spcPct val="50000"/>
              </a:spcBef>
            </a:pPr>
            <a:r>
              <a:rPr lang="nl-NL" sz="4000" b="1">
                <a:solidFill>
                  <a:schemeClr val="accent1"/>
                </a:solidFill>
              </a:rPr>
              <a:t>Het hout kwam van een “knoerharde” acaciaboom,niet mee te werken!</a:t>
            </a:r>
          </a:p>
        </p:txBody>
      </p:sp>
      <p:sp>
        <p:nvSpPr>
          <p:cNvPr id="16390" name="Text Box 6"/>
          <p:cNvSpPr txBox="1">
            <a:spLocks noChangeArrowheads="1"/>
          </p:cNvSpPr>
          <p:nvPr/>
        </p:nvSpPr>
        <p:spPr bwMode="auto">
          <a:xfrm>
            <a:off x="0" y="4937125"/>
            <a:ext cx="5651500" cy="1920875"/>
          </a:xfrm>
          <a:prstGeom prst="rect">
            <a:avLst/>
          </a:prstGeom>
          <a:noFill/>
          <a:ln w="9525">
            <a:noFill/>
            <a:miter lim="800000"/>
            <a:headEnd/>
            <a:tailEnd/>
          </a:ln>
        </p:spPr>
        <p:txBody>
          <a:bodyPr>
            <a:spAutoFit/>
          </a:bodyPr>
          <a:lstStyle/>
          <a:p>
            <a:pPr algn="ctr">
              <a:spcBef>
                <a:spcPct val="50000"/>
              </a:spcBef>
            </a:pPr>
            <a:r>
              <a:rPr lang="nl-NL" sz="4000" b="1">
                <a:solidFill>
                  <a:schemeClr val="accent2"/>
                </a:solidFill>
              </a:rPr>
              <a:t>Zo kan God van iets slechts…toch iets heel goeds maken!</a:t>
            </a:r>
          </a:p>
        </p:txBody>
      </p:sp>
      <p:pic>
        <p:nvPicPr>
          <p:cNvPr id="8196" name="Picture 3" descr="tabernacle_image03"/>
          <p:cNvPicPr>
            <a:picLocks noChangeAspect="1" noChangeArrowheads="1"/>
          </p:cNvPicPr>
          <p:nvPr/>
        </p:nvPicPr>
        <p:blipFill>
          <a:blip r:embed="rId2" cstate="print"/>
          <a:srcRect/>
          <a:stretch>
            <a:fillRect/>
          </a:stretch>
        </p:blipFill>
        <p:spPr bwMode="auto">
          <a:xfrm>
            <a:off x="0" y="0"/>
            <a:ext cx="9210675" cy="6858000"/>
          </a:xfrm>
          <a:prstGeom prst="rect">
            <a:avLst/>
          </a:prstGeom>
          <a:noFill/>
          <a:ln w="9525">
            <a:noFill/>
            <a:miter lim="800000"/>
            <a:headEnd/>
            <a:tailEnd/>
          </a:ln>
        </p:spPr>
      </p:pic>
      <p:sp>
        <p:nvSpPr>
          <p:cNvPr id="8197" name="Tekstvak 7"/>
          <p:cNvSpPr txBox="1">
            <a:spLocks noChangeArrowheads="1"/>
          </p:cNvSpPr>
          <p:nvPr/>
        </p:nvSpPr>
        <p:spPr bwMode="auto">
          <a:xfrm>
            <a:off x="179388" y="0"/>
            <a:ext cx="8640762" cy="1323975"/>
          </a:xfrm>
          <a:prstGeom prst="rect">
            <a:avLst/>
          </a:prstGeom>
          <a:noFill/>
          <a:ln w="9525">
            <a:noFill/>
            <a:miter lim="800000"/>
            <a:headEnd/>
            <a:tailEnd/>
          </a:ln>
        </p:spPr>
        <p:txBody>
          <a:bodyPr>
            <a:spAutoFit/>
          </a:bodyPr>
          <a:lstStyle/>
          <a:p>
            <a:pPr algn="ctr"/>
            <a:r>
              <a:rPr lang="nl-BE" sz="4000" b="1">
                <a:solidFill>
                  <a:srgbClr val="FFFF00"/>
                </a:solidFill>
                <a:latin typeface="Australian Sunrise" pitchFamily="2" charset="0"/>
              </a:rPr>
              <a:t>The tabernacle was saperated from the world, by this ‘fence’!</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down)">
                                      <p:cBhvr>
                                        <p:cTn id="7" dur="580">
                                          <p:stCondLst>
                                            <p:cond delay="0"/>
                                          </p:stCondLst>
                                        </p:cTn>
                                        <p:tgtEl>
                                          <p:spTgt spid="16389"/>
                                        </p:tgtEl>
                                      </p:cBhvr>
                                    </p:animEffect>
                                    <p:anim calcmode="lin" valueType="num">
                                      <p:cBhvr>
                                        <p:cTn id="8" dur="1822" tmFilter="0,0; 0.14,0.36; 0.43,0.73; 0.71,0.91; 1.0,1.0">
                                          <p:stCondLst>
                                            <p:cond delay="0"/>
                                          </p:stCondLst>
                                        </p:cTn>
                                        <p:tgtEl>
                                          <p:spTgt spid="163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9"/>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9"/>
                                        </p:tgtEl>
                                      </p:cBhvr>
                                      <p:to x="100000" y="60000"/>
                                    </p:animScale>
                                    <p:animScale>
                                      <p:cBhvr>
                                        <p:cTn id="14" dur="166" decel="50000">
                                          <p:stCondLst>
                                            <p:cond delay="676"/>
                                          </p:stCondLst>
                                        </p:cTn>
                                        <p:tgtEl>
                                          <p:spTgt spid="16389"/>
                                        </p:tgtEl>
                                      </p:cBhvr>
                                      <p:to x="100000" y="100000"/>
                                    </p:animScale>
                                    <p:animScale>
                                      <p:cBhvr>
                                        <p:cTn id="15" dur="26">
                                          <p:stCondLst>
                                            <p:cond delay="1312"/>
                                          </p:stCondLst>
                                        </p:cTn>
                                        <p:tgtEl>
                                          <p:spTgt spid="16389"/>
                                        </p:tgtEl>
                                      </p:cBhvr>
                                      <p:to x="100000" y="80000"/>
                                    </p:animScale>
                                    <p:animScale>
                                      <p:cBhvr>
                                        <p:cTn id="16" dur="166" decel="50000">
                                          <p:stCondLst>
                                            <p:cond delay="1338"/>
                                          </p:stCondLst>
                                        </p:cTn>
                                        <p:tgtEl>
                                          <p:spTgt spid="16389"/>
                                        </p:tgtEl>
                                      </p:cBhvr>
                                      <p:to x="100000" y="100000"/>
                                    </p:animScale>
                                    <p:animScale>
                                      <p:cBhvr>
                                        <p:cTn id="17" dur="26">
                                          <p:stCondLst>
                                            <p:cond delay="1642"/>
                                          </p:stCondLst>
                                        </p:cTn>
                                        <p:tgtEl>
                                          <p:spTgt spid="16389"/>
                                        </p:tgtEl>
                                      </p:cBhvr>
                                      <p:to x="100000" y="90000"/>
                                    </p:animScale>
                                    <p:animScale>
                                      <p:cBhvr>
                                        <p:cTn id="18" dur="166" decel="50000">
                                          <p:stCondLst>
                                            <p:cond delay="1668"/>
                                          </p:stCondLst>
                                        </p:cTn>
                                        <p:tgtEl>
                                          <p:spTgt spid="16389"/>
                                        </p:tgtEl>
                                      </p:cBhvr>
                                      <p:to x="100000" y="100000"/>
                                    </p:animScale>
                                    <p:animScale>
                                      <p:cBhvr>
                                        <p:cTn id="19" dur="26">
                                          <p:stCondLst>
                                            <p:cond delay="1808"/>
                                          </p:stCondLst>
                                        </p:cTn>
                                        <p:tgtEl>
                                          <p:spTgt spid="16389"/>
                                        </p:tgtEl>
                                      </p:cBhvr>
                                      <p:to x="100000" y="95000"/>
                                    </p:animScale>
                                    <p:animScale>
                                      <p:cBhvr>
                                        <p:cTn id="20" dur="166" decel="50000">
                                          <p:stCondLst>
                                            <p:cond delay="1834"/>
                                          </p:stCondLst>
                                        </p:cTn>
                                        <p:tgtEl>
                                          <p:spTgt spid="16389"/>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6390"/>
                                        </p:tgtEl>
                                        <p:attrNameLst>
                                          <p:attrName>style.visibility</p:attrName>
                                        </p:attrNameLst>
                                      </p:cBhvr>
                                      <p:to>
                                        <p:strVal val="visible"/>
                                      </p:to>
                                    </p:set>
                                    <p:animEffect transition="in" filter="wipe(down)">
                                      <p:cBhvr>
                                        <p:cTn id="24" dur="580">
                                          <p:stCondLst>
                                            <p:cond delay="0"/>
                                          </p:stCondLst>
                                        </p:cTn>
                                        <p:tgtEl>
                                          <p:spTgt spid="16390"/>
                                        </p:tgtEl>
                                      </p:cBhvr>
                                    </p:animEffect>
                                    <p:anim calcmode="lin" valueType="num">
                                      <p:cBhvr>
                                        <p:cTn id="25" dur="1822" tmFilter="0,0; 0.14,0.36; 0.43,0.73; 0.71,0.91; 1.0,1.0">
                                          <p:stCondLst>
                                            <p:cond delay="0"/>
                                          </p:stCondLst>
                                        </p:cTn>
                                        <p:tgtEl>
                                          <p:spTgt spid="1639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39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39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39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390"/>
                                        </p:tgtEl>
                                        <p:attrNameLst>
                                          <p:attrName>ppt_y</p:attrName>
                                        </p:attrNameLst>
                                      </p:cBhvr>
                                      <p:tavLst>
                                        <p:tav tm="0" fmla="#ppt_y-sin(pi*$)/81">
                                          <p:val>
                                            <p:fltVal val="0"/>
                                          </p:val>
                                        </p:tav>
                                        <p:tav tm="100000">
                                          <p:val>
                                            <p:fltVal val="1"/>
                                          </p:val>
                                        </p:tav>
                                      </p:tavLst>
                                    </p:anim>
                                    <p:animScale>
                                      <p:cBhvr>
                                        <p:cTn id="30" dur="26">
                                          <p:stCondLst>
                                            <p:cond delay="650"/>
                                          </p:stCondLst>
                                        </p:cTn>
                                        <p:tgtEl>
                                          <p:spTgt spid="16390"/>
                                        </p:tgtEl>
                                      </p:cBhvr>
                                      <p:to x="100000" y="60000"/>
                                    </p:animScale>
                                    <p:animScale>
                                      <p:cBhvr>
                                        <p:cTn id="31" dur="166" decel="50000">
                                          <p:stCondLst>
                                            <p:cond delay="676"/>
                                          </p:stCondLst>
                                        </p:cTn>
                                        <p:tgtEl>
                                          <p:spTgt spid="16390"/>
                                        </p:tgtEl>
                                      </p:cBhvr>
                                      <p:to x="100000" y="100000"/>
                                    </p:animScale>
                                    <p:animScale>
                                      <p:cBhvr>
                                        <p:cTn id="32" dur="26">
                                          <p:stCondLst>
                                            <p:cond delay="1312"/>
                                          </p:stCondLst>
                                        </p:cTn>
                                        <p:tgtEl>
                                          <p:spTgt spid="16390"/>
                                        </p:tgtEl>
                                      </p:cBhvr>
                                      <p:to x="100000" y="80000"/>
                                    </p:animScale>
                                    <p:animScale>
                                      <p:cBhvr>
                                        <p:cTn id="33" dur="166" decel="50000">
                                          <p:stCondLst>
                                            <p:cond delay="1338"/>
                                          </p:stCondLst>
                                        </p:cTn>
                                        <p:tgtEl>
                                          <p:spTgt spid="16390"/>
                                        </p:tgtEl>
                                      </p:cBhvr>
                                      <p:to x="100000" y="100000"/>
                                    </p:animScale>
                                    <p:animScale>
                                      <p:cBhvr>
                                        <p:cTn id="34" dur="26">
                                          <p:stCondLst>
                                            <p:cond delay="1642"/>
                                          </p:stCondLst>
                                        </p:cTn>
                                        <p:tgtEl>
                                          <p:spTgt spid="16390"/>
                                        </p:tgtEl>
                                      </p:cBhvr>
                                      <p:to x="100000" y="90000"/>
                                    </p:animScale>
                                    <p:animScale>
                                      <p:cBhvr>
                                        <p:cTn id="35" dur="166" decel="50000">
                                          <p:stCondLst>
                                            <p:cond delay="1668"/>
                                          </p:stCondLst>
                                        </p:cTn>
                                        <p:tgtEl>
                                          <p:spTgt spid="16390"/>
                                        </p:tgtEl>
                                      </p:cBhvr>
                                      <p:to x="100000" y="100000"/>
                                    </p:animScale>
                                    <p:animScale>
                                      <p:cBhvr>
                                        <p:cTn id="36" dur="26">
                                          <p:stCondLst>
                                            <p:cond delay="1808"/>
                                          </p:stCondLst>
                                        </p:cTn>
                                        <p:tgtEl>
                                          <p:spTgt spid="16390"/>
                                        </p:tgtEl>
                                      </p:cBhvr>
                                      <p:to x="100000" y="95000"/>
                                    </p:animScale>
                                    <p:animScale>
                                      <p:cBhvr>
                                        <p:cTn id="37" dur="166" decel="50000">
                                          <p:stCondLst>
                                            <p:cond delay="1834"/>
                                          </p:stCondLst>
                                        </p:cTn>
                                        <p:tgtEl>
                                          <p:spTgt spid="163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kstvak 6"/>
          <p:cNvSpPr txBox="1">
            <a:spLocks noChangeArrowheads="1"/>
          </p:cNvSpPr>
          <p:nvPr/>
        </p:nvSpPr>
        <p:spPr bwMode="auto">
          <a:xfrm>
            <a:off x="5508625" y="0"/>
            <a:ext cx="3635375" cy="2246769"/>
          </a:xfrm>
          <a:prstGeom prst="rect">
            <a:avLst/>
          </a:prstGeom>
          <a:noFill/>
          <a:ln w="9525">
            <a:noFill/>
            <a:miter lim="800000"/>
            <a:headEnd/>
            <a:tailEnd/>
          </a:ln>
        </p:spPr>
        <p:txBody>
          <a:bodyPr>
            <a:spAutoFit/>
          </a:bodyPr>
          <a:lstStyle/>
          <a:p>
            <a:pPr algn="ctr">
              <a:defRPr/>
            </a:pPr>
            <a:r>
              <a:rPr lang="en-US" sz="2000" dirty="0">
                <a:solidFill>
                  <a:schemeClr val="tx2">
                    <a:lumMod val="90000"/>
                  </a:schemeClr>
                </a:solidFill>
                <a:latin typeface="Australian Sunrise" pitchFamily="2" charset="0"/>
              </a:rPr>
              <a:t>Beyond the inner veil was the </a:t>
            </a:r>
            <a:r>
              <a:rPr lang="en-US" sz="2000" b="1" u="sng" dirty="0">
                <a:solidFill>
                  <a:srgbClr val="FFFF00"/>
                </a:solidFill>
                <a:latin typeface="Australian Sunrise" pitchFamily="2" charset="0"/>
              </a:rPr>
              <a:t>Holy of Holies</a:t>
            </a:r>
            <a:r>
              <a:rPr lang="en-US" sz="2000" dirty="0">
                <a:solidFill>
                  <a:schemeClr val="tx2">
                    <a:lumMod val="90000"/>
                  </a:schemeClr>
                </a:solidFill>
                <a:latin typeface="Australian Sunrise" pitchFamily="2" charset="0"/>
              </a:rPr>
              <a:t>, where centered </a:t>
            </a:r>
            <a:r>
              <a:rPr lang="en-US" sz="2000" u="sng" dirty="0">
                <a:solidFill>
                  <a:schemeClr val="tx2">
                    <a:lumMod val="90000"/>
                  </a:schemeClr>
                </a:solidFill>
                <a:latin typeface="Australian Sunrise" pitchFamily="2" charset="0"/>
              </a:rPr>
              <a:t>the symbolic service of </a:t>
            </a:r>
            <a:r>
              <a:rPr lang="en-US" sz="2000" u="sng" dirty="0">
                <a:solidFill>
                  <a:srgbClr val="F20000"/>
                </a:solidFill>
                <a:latin typeface="Australian Sunrise" pitchFamily="2" charset="0"/>
              </a:rPr>
              <a:t>atonement</a:t>
            </a:r>
            <a:r>
              <a:rPr lang="en-US" sz="2000" u="sng" dirty="0">
                <a:solidFill>
                  <a:schemeClr val="tx2">
                    <a:lumMod val="90000"/>
                  </a:schemeClr>
                </a:solidFill>
                <a:latin typeface="Australian Sunrise" pitchFamily="2" charset="0"/>
              </a:rPr>
              <a:t> </a:t>
            </a:r>
            <a:r>
              <a:rPr lang="en-US" sz="2000" u="sng" dirty="0" smtClean="0">
                <a:solidFill>
                  <a:schemeClr val="tx2">
                    <a:lumMod val="90000"/>
                  </a:schemeClr>
                </a:solidFill>
                <a:latin typeface="Australian Sunrise" pitchFamily="2" charset="0"/>
              </a:rPr>
              <a:t>&amp; </a:t>
            </a:r>
            <a:r>
              <a:rPr lang="en-US" sz="2000" u="sng" dirty="0">
                <a:solidFill>
                  <a:schemeClr val="tx2">
                    <a:lumMod val="90000"/>
                  </a:schemeClr>
                </a:solidFill>
                <a:latin typeface="Australian Sunrise" pitchFamily="2" charset="0"/>
              </a:rPr>
              <a:t>intercession</a:t>
            </a:r>
            <a:r>
              <a:rPr lang="en-US" sz="2000" dirty="0">
                <a:solidFill>
                  <a:schemeClr val="tx2">
                    <a:lumMod val="90000"/>
                  </a:schemeClr>
                </a:solidFill>
                <a:latin typeface="Australian Sunrise" pitchFamily="2" charset="0"/>
              </a:rPr>
              <a:t>, and which formed the connecting link between </a:t>
            </a:r>
            <a:r>
              <a:rPr lang="en-US" sz="2000" b="1" u="sng" dirty="0">
                <a:solidFill>
                  <a:schemeClr val="tx2">
                    <a:lumMod val="90000"/>
                  </a:schemeClr>
                </a:solidFill>
                <a:latin typeface="Australian Sunrise" pitchFamily="2" charset="0"/>
              </a:rPr>
              <a:t>Heaven</a:t>
            </a:r>
            <a:r>
              <a:rPr lang="en-US" sz="2000" dirty="0">
                <a:solidFill>
                  <a:schemeClr val="tx2">
                    <a:lumMod val="90000"/>
                  </a:schemeClr>
                </a:solidFill>
                <a:latin typeface="Australian Sunrise" pitchFamily="2" charset="0"/>
              </a:rPr>
              <a:t> and </a:t>
            </a:r>
            <a:r>
              <a:rPr lang="en-US" sz="2000" b="1" u="sng" dirty="0">
                <a:solidFill>
                  <a:srgbClr val="00B0F0"/>
                </a:solidFill>
                <a:latin typeface="Australian Sunrise" pitchFamily="2" charset="0"/>
              </a:rPr>
              <a:t>E</a:t>
            </a:r>
            <a:r>
              <a:rPr lang="en-US" sz="2000" b="1" u="sng" dirty="0" smtClean="0">
                <a:solidFill>
                  <a:srgbClr val="00B0F0"/>
                </a:solidFill>
                <a:latin typeface="Australian Sunrise" pitchFamily="2" charset="0"/>
              </a:rPr>
              <a:t>arth</a:t>
            </a:r>
            <a:r>
              <a:rPr lang="en-US" sz="2000" b="1" u="sng" dirty="0" smtClean="0">
                <a:solidFill>
                  <a:schemeClr val="tx2">
                    <a:lumMod val="90000"/>
                  </a:schemeClr>
                </a:solidFill>
                <a:latin typeface="Australian Sunrise" pitchFamily="2" charset="0"/>
              </a:rPr>
              <a:t>!</a:t>
            </a:r>
            <a:endParaRPr lang="en-US" sz="2000" b="1" u="sng" dirty="0">
              <a:solidFill>
                <a:schemeClr val="tx2">
                  <a:lumMod val="90000"/>
                </a:schemeClr>
              </a:solidFill>
              <a:latin typeface="Australian Sunrise" pitchFamily="2" charset="0"/>
            </a:endParaRPr>
          </a:p>
        </p:txBody>
      </p:sp>
      <p:pic>
        <p:nvPicPr>
          <p:cNvPr id="43011" name="Picture 5" descr="TempleCurtainDivide1.jpg"/>
          <p:cNvPicPr>
            <a:picLocks noChangeAspect="1"/>
          </p:cNvPicPr>
          <p:nvPr/>
        </p:nvPicPr>
        <p:blipFill>
          <a:blip r:embed="rId2" cstate="print"/>
          <a:srcRect/>
          <a:stretch>
            <a:fillRect/>
          </a:stretch>
        </p:blipFill>
        <p:spPr bwMode="auto">
          <a:xfrm>
            <a:off x="0" y="0"/>
            <a:ext cx="3995738" cy="2349500"/>
          </a:xfrm>
          <a:prstGeom prst="rect">
            <a:avLst/>
          </a:prstGeom>
          <a:noFill/>
          <a:ln w="9525">
            <a:noFill/>
            <a:miter lim="800000"/>
            <a:headEnd/>
            <a:tailEnd/>
          </a:ln>
        </p:spPr>
      </p:pic>
      <p:pic>
        <p:nvPicPr>
          <p:cNvPr id="43012" name="Picture 6" descr="AltarIncenseSprinklingBlood7.jpg"/>
          <p:cNvPicPr>
            <a:picLocks noChangeAspect="1"/>
          </p:cNvPicPr>
          <p:nvPr/>
        </p:nvPicPr>
        <p:blipFill>
          <a:blip r:embed="rId3" cstate="print"/>
          <a:srcRect/>
          <a:stretch>
            <a:fillRect/>
          </a:stretch>
        </p:blipFill>
        <p:spPr bwMode="auto">
          <a:xfrm>
            <a:off x="3779838" y="0"/>
            <a:ext cx="1835150" cy="3554413"/>
          </a:xfrm>
          <a:prstGeom prst="rect">
            <a:avLst/>
          </a:prstGeom>
          <a:noFill/>
          <a:ln w="9525">
            <a:noFill/>
            <a:miter lim="800000"/>
            <a:headEnd/>
            <a:tailEnd/>
          </a:ln>
        </p:spPr>
      </p:pic>
      <p:pic>
        <p:nvPicPr>
          <p:cNvPr id="43014" name="Picture 9" descr="AnointingOilPriest.jpg"/>
          <p:cNvPicPr>
            <a:picLocks noChangeAspect="1"/>
          </p:cNvPicPr>
          <p:nvPr/>
        </p:nvPicPr>
        <p:blipFill>
          <a:blip r:embed="rId4" cstate="print"/>
          <a:srcRect/>
          <a:stretch>
            <a:fillRect/>
          </a:stretch>
        </p:blipFill>
        <p:spPr bwMode="auto">
          <a:xfrm>
            <a:off x="0" y="2349500"/>
            <a:ext cx="3670300" cy="2089150"/>
          </a:xfrm>
          <a:prstGeom prst="rect">
            <a:avLst/>
          </a:prstGeom>
          <a:noFill/>
          <a:ln w="9525">
            <a:noFill/>
            <a:miter lim="800000"/>
            <a:headEnd/>
            <a:tailEnd/>
          </a:ln>
        </p:spPr>
      </p:pic>
      <p:pic>
        <p:nvPicPr>
          <p:cNvPr id="43015" name="Picture 3" descr="LevitesTabernacle1.jpg"/>
          <p:cNvPicPr>
            <a:picLocks noChangeAspect="1"/>
          </p:cNvPicPr>
          <p:nvPr/>
        </p:nvPicPr>
        <p:blipFill>
          <a:blip r:embed="rId5" cstate="print"/>
          <a:srcRect/>
          <a:stretch>
            <a:fillRect/>
          </a:stretch>
        </p:blipFill>
        <p:spPr bwMode="auto">
          <a:xfrm>
            <a:off x="5508104" y="2204864"/>
            <a:ext cx="3016250" cy="1773237"/>
          </a:xfrm>
          <a:prstGeom prst="rect">
            <a:avLst/>
          </a:prstGeom>
          <a:noFill/>
          <a:ln w="9525">
            <a:noFill/>
            <a:miter lim="800000"/>
            <a:headEnd/>
            <a:tailEnd/>
          </a:ln>
        </p:spPr>
      </p:pic>
      <p:pic>
        <p:nvPicPr>
          <p:cNvPr id="43016" name="Picture 7" descr="TableOfShowBreads-1.jpg"/>
          <p:cNvPicPr>
            <a:picLocks noChangeAspect="1"/>
          </p:cNvPicPr>
          <p:nvPr/>
        </p:nvPicPr>
        <p:blipFill>
          <a:blip r:embed="rId6" cstate="print"/>
          <a:srcRect/>
          <a:stretch>
            <a:fillRect/>
          </a:stretch>
        </p:blipFill>
        <p:spPr bwMode="auto">
          <a:xfrm>
            <a:off x="3203575" y="2565400"/>
            <a:ext cx="2400300" cy="2520950"/>
          </a:xfrm>
          <a:prstGeom prst="rect">
            <a:avLst/>
          </a:prstGeom>
          <a:noFill/>
          <a:ln w="9525">
            <a:noFill/>
            <a:miter lim="800000"/>
            <a:headEnd/>
            <a:tailEnd/>
          </a:ln>
        </p:spPr>
      </p:pic>
      <p:pic>
        <p:nvPicPr>
          <p:cNvPr id="43017" name="Afbeelding 7" descr="20062-1-dwp.jpg"/>
          <p:cNvPicPr>
            <a:picLocks noChangeAspect="1"/>
          </p:cNvPicPr>
          <p:nvPr/>
        </p:nvPicPr>
        <p:blipFill>
          <a:blip r:embed="rId7" cstate="print"/>
          <a:srcRect/>
          <a:stretch>
            <a:fillRect/>
          </a:stretch>
        </p:blipFill>
        <p:spPr bwMode="auto">
          <a:xfrm>
            <a:off x="1403350" y="3789363"/>
            <a:ext cx="2232025" cy="1674812"/>
          </a:xfrm>
          <a:prstGeom prst="rect">
            <a:avLst/>
          </a:prstGeom>
          <a:noFill/>
          <a:ln w="9525">
            <a:noFill/>
            <a:miter lim="800000"/>
            <a:headEnd/>
            <a:tailEnd/>
          </a:ln>
        </p:spPr>
      </p:pic>
      <p:sp>
        <p:nvSpPr>
          <p:cNvPr id="39941" name="Text Box 5"/>
          <p:cNvSpPr txBox="1">
            <a:spLocks noChangeArrowheads="1"/>
          </p:cNvSpPr>
          <p:nvPr/>
        </p:nvSpPr>
        <p:spPr bwMode="auto">
          <a:xfrm>
            <a:off x="1" y="0"/>
            <a:ext cx="5076056" cy="769938"/>
          </a:xfrm>
          <a:prstGeom prst="rect">
            <a:avLst/>
          </a:prstGeom>
          <a:noFill/>
          <a:ln w="9525">
            <a:noFill/>
            <a:miter lim="800000"/>
            <a:headEnd/>
            <a:tailEnd/>
          </a:ln>
        </p:spPr>
        <p:txBody>
          <a:bodyPr wrap="square">
            <a:spAutoFit/>
          </a:bodyPr>
          <a:lstStyle/>
          <a:p>
            <a:pPr algn="ctr">
              <a:spcBef>
                <a:spcPct val="50000"/>
              </a:spcBef>
            </a:pPr>
            <a:r>
              <a:rPr lang="nl-NL" sz="4400" b="1" dirty="0">
                <a:solidFill>
                  <a:srgbClr val="FF0000"/>
                </a:solidFill>
                <a:latin typeface="Australian Sunrise" pitchFamily="2" charset="0"/>
              </a:rPr>
              <a:t>The </a:t>
            </a:r>
            <a:r>
              <a:rPr lang="nl-NL" sz="4400" b="1" dirty="0" smtClean="0">
                <a:solidFill>
                  <a:srgbClr val="FF0000"/>
                </a:solidFill>
                <a:latin typeface="Australian Sunrise" pitchFamily="2" charset="0"/>
              </a:rPr>
              <a:t>Atonement </a:t>
            </a:r>
            <a:r>
              <a:rPr lang="nl-NL" sz="2400" b="1" dirty="0" smtClean="0">
                <a:solidFill>
                  <a:srgbClr val="FF0000"/>
                </a:solidFill>
                <a:latin typeface="Australian Sunrise" pitchFamily="2" charset="0"/>
              </a:rPr>
              <a:t>11</a:t>
            </a:r>
            <a:endParaRPr lang="nl-NL" sz="2400" b="1" dirty="0">
              <a:solidFill>
                <a:srgbClr val="FF0000"/>
              </a:solidFill>
              <a:latin typeface="Australian Sunrise" pitchFamily="2" charset="0"/>
            </a:endParaRPr>
          </a:p>
        </p:txBody>
      </p:sp>
      <p:pic>
        <p:nvPicPr>
          <p:cNvPr id="43013" name="Picture 8" descr="WashBasin7.jpg"/>
          <p:cNvPicPr>
            <a:picLocks noChangeAspect="1"/>
          </p:cNvPicPr>
          <p:nvPr/>
        </p:nvPicPr>
        <p:blipFill>
          <a:blip r:embed="rId8" cstate="print"/>
          <a:srcRect/>
          <a:stretch>
            <a:fillRect/>
          </a:stretch>
        </p:blipFill>
        <p:spPr bwMode="auto">
          <a:xfrm>
            <a:off x="5364088" y="3861048"/>
            <a:ext cx="2862263" cy="1628775"/>
          </a:xfrm>
          <a:prstGeom prst="rect">
            <a:avLst/>
          </a:prstGeom>
          <a:noFill/>
          <a:ln w="9525">
            <a:noFill/>
            <a:miter lim="800000"/>
            <a:headEnd/>
            <a:tailEnd/>
          </a:ln>
        </p:spPr>
      </p:pic>
      <p:sp>
        <p:nvSpPr>
          <p:cNvPr id="11" name="Rectangle 13"/>
          <p:cNvSpPr>
            <a:spLocks noChangeArrowheads="1"/>
          </p:cNvSpPr>
          <p:nvPr/>
        </p:nvSpPr>
        <p:spPr bwMode="auto">
          <a:xfrm>
            <a:off x="2339752" y="5157192"/>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kstvak 6"/>
          <p:cNvSpPr txBox="1">
            <a:spLocks noChangeArrowheads="1"/>
          </p:cNvSpPr>
          <p:nvPr/>
        </p:nvSpPr>
        <p:spPr bwMode="auto">
          <a:xfrm>
            <a:off x="4067945" y="1"/>
            <a:ext cx="4860156" cy="3046988"/>
          </a:xfrm>
          <a:prstGeom prst="rect">
            <a:avLst/>
          </a:prstGeom>
          <a:noFill/>
          <a:ln w="9525">
            <a:noFill/>
            <a:miter lim="800000"/>
            <a:headEnd/>
            <a:tailEnd/>
          </a:ln>
        </p:spPr>
        <p:txBody>
          <a:bodyPr wrap="square">
            <a:spAutoFit/>
          </a:bodyPr>
          <a:lstStyle/>
          <a:p>
            <a:pPr algn="just">
              <a:defRPr/>
            </a:pPr>
            <a:r>
              <a:rPr lang="en-US" sz="2400" dirty="0">
                <a:solidFill>
                  <a:schemeClr val="tx2">
                    <a:lumMod val="90000"/>
                  </a:schemeClr>
                </a:solidFill>
                <a:latin typeface="Australian Sunrise" pitchFamily="2" charset="0"/>
              </a:rPr>
              <a:t>For His Divine rule in the hearts of those who acknowledge Him as Sovereign Lord! </a:t>
            </a:r>
            <a:r>
              <a:rPr lang="en-US" sz="2400" dirty="0">
                <a:solidFill>
                  <a:srgbClr val="FF0000"/>
                </a:solidFill>
                <a:latin typeface="Australian Sunrise" pitchFamily="2" charset="0"/>
              </a:rPr>
              <a:t>Yeshua</a:t>
            </a:r>
            <a:r>
              <a:rPr lang="en-US" sz="2400" dirty="0">
                <a:solidFill>
                  <a:schemeClr val="tx2">
                    <a:lumMod val="90000"/>
                  </a:schemeClr>
                </a:solidFill>
                <a:latin typeface="Australian Sunrise" pitchFamily="2" charset="0"/>
              </a:rPr>
              <a:t> had to beaten to get mercy for us! </a:t>
            </a:r>
            <a:r>
              <a:rPr lang="en-US" sz="2400" i="1" dirty="0">
                <a:solidFill>
                  <a:srgbClr val="00FF00"/>
                </a:solidFill>
                <a:latin typeface="Australian Sunrise" pitchFamily="2" charset="0"/>
              </a:rPr>
              <a:t>(Hebrews 5: 8-10; 9: 3-8) </a:t>
            </a:r>
            <a:r>
              <a:rPr lang="en-US" sz="2400" dirty="0">
                <a:solidFill>
                  <a:schemeClr val="tx2">
                    <a:lumMod val="90000"/>
                  </a:schemeClr>
                </a:solidFill>
                <a:latin typeface="Australian Sunrise" pitchFamily="2" charset="0"/>
              </a:rPr>
              <a:t>Receiving by grace His Glory and being in His Divine presence</a:t>
            </a:r>
            <a:r>
              <a:rPr lang="en-US" sz="2400" dirty="0" smtClean="0">
                <a:solidFill>
                  <a:schemeClr val="tx2">
                    <a:lumMod val="90000"/>
                  </a:schemeClr>
                </a:solidFill>
                <a:latin typeface="Australian Sunrise" pitchFamily="2" charset="0"/>
              </a:rPr>
              <a:t>!</a:t>
            </a:r>
            <a:endParaRPr lang="nl-BE" sz="2400" dirty="0">
              <a:solidFill>
                <a:schemeClr val="tx2">
                  <a:lumMod val="90000"/>
                </a:schemeClr>
              </a:solidFill>
              <a:latin typeface="Australian Sunrise" pitchFamily="2" charset="0"/>
            </a:endParaRPr>
          </a:p>
        </p:txBody>
      </p:sp>
      <p:pic>
        <p:nvPicPr>
          <p:cNvPr id="46084" name="Picture 4" descr="ArkCovenant.gif"/>
          <p:cNvPicPr>
            <a:picLocks noChangeAspect="1"/>
          </p:cNvPicPr>
          <p:nvPr/>
        </p:nvPicPr>
        <p:blipFill>
          <a:blip r:embed="rId2" cstate="print"/>
          <a:srcRect/>
          <a:stretch>
            <a:fillRect/>
          </a:stretch>
        </p:blipFill>
        <p:spPr bwMode="auto">
          <a:xfrm>
            <a:off x="0" y="764705"/>
            <a:ext cx="3995936" cy="2816500"/>
          </a:xfrm>
          <a:prstGeom prst="rect">
            <a:avLst/>
          </a:prstGeom>
          <a:noFill/>
          <a:ln w="9525">
            <a:noFill/>
            <a:miter lim="800000"/>
            <a:headEnd/>
            <a:tailEnd/>
          </a:ln>
        </p:spPr>
      </p:pic>
      <p:pic>
        <p:nvPicPr>
          <p:cNvPr id="46086" name="Picture 6" descr="AnointingOilPriest.jpg"/>
          <p:cNvPicPr>
            <a:picLocks noChangeAspect="1"/>
          </p:cNvPicPr>
          <p:nvPr/>
        </p:nvPicPr>
        <p:blipFill>
          <a:blip r:embed="rId3" cstate="print"/>
          <a:srcRect/>
          <a:stretch>
            <a:fillRect/>
          </a:stretch>
        </p:blipFill>
        <p:spPr bwMode="auto">
          <a:xfrm>
            <a:off x="4427984" y="2924945"/>
            <a:ext cx="4572446" cy="2931844"/>
          </a:xfrm>
          <a:prstGeom prst="rect">
            <a:avLst/>
          </a:prstGeom>
          <a:noFill/>
          <a:ln w="9525">
            <a:noFill/>
            <a:miter lim="800000"/>
            <a:headEnd/>
            <a:tailEnd/>
          </a:ln>
        </p:spPr>
      </p:pic>
      <p:sp>
        <p:nvSpPr>
          <p:cNvPr id="39941" name="Text Box 5"/>
          <p:cNvSpPr txBox="1">
            <a:spLocks noChangeArrowheads="1"/>
          </p:cNvSpPr>
          <p:nvPr/>
        </p:nvSpPr>
        <p:spPr bwMode="auto">
          <a:xfrm>
            <a:off x="0" y="0"/>
            <a:ext cx="4139952" cy="1446550"/>
          </a:xfrm>
          <a:prstGeom prst="rect">
            <a:avLst/>
          </a:prstGeom>
          <a:noFill/>
          <a:ln w="9525">
            <a:noFill/>
            <a:miter lim="800000"/>
            <a:headEnd/>
            <a:tailEnd/>
          </a:ln>
        </p:spPr>
        <p:txBody>
          <a:bodyPr wrap="square">
            <a:spAutoFit/>
          </a:bodyPr>
          <a:lstStyle/>
          <a:p>
            <a:pPr algn="ctr">
              <a:spcBef>
                <a:spcPct val="50000"/>
              </a:spcBef>
              <a:defRPr/>
            </a:pPr>
            <a:r>
              <a:rPr lang="nl-NL" sz="4400" dirty="0">
                <a:solidFill>
                  <a:schemeClr val="bg1">
                    <a:lumMod val="40000"/>
                    <a:lumOff val="60000"/>
                  </a:schemeClr>
                </a:solidFill>
                <a:latin typeface="Australian Sunrise" pitchFamily="2" charset="0"/>
              </a:rPr>
              <a:t>The </a:t>
            </a:r>
            <a:r>
              <a:rPr lang="nl-NL" sz="4400" dirty="0" smtClean="0">
                <a:solidFill>
                  <a:schemeClr val="bg1">
                    <a:lumMod val="40000"/>
                    <a:lumOff val="60000"/>
                  </a:schemeClr>
                </a:solidFill>
                <a:latin typeface="Australian Sunrise" pitchFamily="2" charset="0"/>
              </a:rPr>
              <a:t>Atonement</a:t>
            </a:r>
            <a:br>
              <a:rPr lang="nl-NL" sz="4400" dirty="0" smtClean="0">
                <a:solidFill>
                  <a:schemeClr val="bg1">
                    <a:lumMod val="40000"/>
                    <a:lumOff val="60000"/>
                  </a:schemeClr>
                </a:solidFill>
                <a:latin typeface="Australian Sunrise" pitchFamily="2" charset="0"/>
              </a:rPr>
            </a:br>
            <a:r>
              <a:rPr lang="nl-NL" sz="4400" dirty="0" smtClean="0">
                <a:solidFill>
                  <a:schemeClr val="bg1">
                    <a:lumMod val="40000"/>
                    <a:lumOff val="60000"/>
                  </a:schemeClr>
                </a:solidFill>
                <a:latin typeface="Australian Sunrise" pitchFamily="2" charset="0"/>
              </a:rPr>
              <a:t> </a:t>
            </a:r>
            <a:r>
              <a:rPr lang="nl-NL" sz="2400" dirty="0" smtClean="0">
                <a:solidFill>
                  <a:schemeClr val="bg1">
                    <a:lumMod val="40000"/>
                    <a:lumOff val="60000"/>
                  </a:schemeClr>
                </a:solidFill>
                <a:latin typeface="Australian Sunrise" pitchFamily="2" charset="0"/>
              </a:rPr>
              <a:t>12</a:t>
            </a:r>
            <a:endParaRPr lang="nl-NL" sz="2400" dirty="0">
              <a:solidFill>
                <a:schemeClr val="bg1">
                  <a:lumMod val="40000"/>
                  <a:lumOff val="60000"/>
                </a:schemeClr>
              </a:solidFill>
              <a:latin typeface="Australian Sunrise" pitchFamily="2" charset="0"/>
            </a:endParaRPr>
          </a:p>
        </p:txBody>
      </p:sp>
      <p:pic>
        <p:nvPicPr>
          <p:cNvPr id="46085" name="Afbeelding 7" descr="20062-1-dwp.jpg"/>
          <p:cNvPicPr>
            <a:picLocks noChangeAspect="1"/>
          </p:cNvPicPr>
          <p:nvPr/>
        </p:nvPicPr>
        <p:blipFill>
          <a:blip r:embed="rId4" cstate="print"/>
          <a:srcRect/>
          <a:stretch>
            <a:fillRect/>
          </a:stretch>
        </p:blipFill>
        <p:spPr bwMode="auto">
          <a:xfrm>
            <a:off x="2051720" y="3356992"/>
            <a:ext cx="3137735" cy="2160240"/>
          </a:xfrm>
          <a:prstGeom prst="rect">
            <a:avLst/>
          </a:prstGeom>
          <a:noFill/>
          <a:ln w="9525">
            <a:noFill/>
            <a:miter lim="800000"/>
            <a:headEnd/>
            <a:tailEnd/>
          </a:ln>
        </p:spPr>
      </p:pic>
      <p:sp>
        <p:nvSpPr>
          <p:cNvPr id="7" name="Rectangle 13"/>
          <p:cNvSpPr>
            <a:spLocks noChangeArrowheads="1"/>
          </p:cNvSpPr>
          <p:nvPr/>
        </p:nvSpPr>
        <p:spPr bwMode="auto">
          <a:xfrm>
            <a:off x="0" y="544522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JesusOnCross3.jpg"/>
          <p:cNvPicPr>
            <a:picLocks noChangeAspect="1"/>
          </p:cNvPicPr>
          <p:nvPr/>
        </p:nvPicPr>
        <p:blipFill>
          <a:blip r:embed="rId2" cstate="print"/>
          <a:srcRect/>
          <a:stretch>
            <a:fillRect/>
          </a:stretch>
        </p:blipFill>
        <p:spPr bwMode="auto">
          <a:xfrm>
            <a:off x="899592" y="620688"/>
            <a:ext cx="3825283" cy="4751735"/>
          </a:xfrm>
          <a:prstGeom prst="rect">
            <a:avLst/>
          </a:prstGeom>
          <a:noFill/>
          <a:ln w="9525">
            <a:noFill/>
            <a:miter lim="800000"/>
            <a:headEnd/>
            <a:tailEnd/>
          </a:ln>
        </p:spPr>
      </p:pic>
      <p:sp>
        <p:nvSpPr>
          <p:cNvPr id="33796" name="Tekstvak 6"/>
          <p:cNvSpPr txBox="1">
            <a:spLocks noChangeArrowheads="1"/>
          </p:cNvSpPr>
          <p:nvPr/>
        </p:nvSpPr>
        <p:spPr bwMode="auto">
          <a:xfrm>
            <a:off x="4716463" y="0"/>
            <a:ext cx="4427537" cy="7110413"/>
          </a:xfrm>
          <a:prstGeom prst="rect">
            <a:avLst/>
          </a:prstGeom>
          <a:noFill/>
          <a:ln w="9525">
            <a:noFill/>
            <a:miter lim="800000"/>
            <a:headEnd/>
            <a:tailEnd/>
          </a:ln>
        </p:spPr>
        <p:txBody>
          <a:bodyPr>
            <a:spAutoFit/>
          </a:bodyPr>
          <a:lstStyle/>
          <a:p>
            <a:pPr algn="just">
              <a:defRPr/>
            </a:pPr>
            <a:r>
              <a:rPr lang="en-US" sz="2400" dirty="0">
                <a:solidFill>
                  <a:schemeClr val="tx2">
                    <a:lumMod val="90000"/>
                  </a:schemeClr>
                </a:solidFill>
                <a:latin typeface="Australian Sunrise" pitchFamily="2" charset="0"/>
              </a:rPr>
              <a:t>Each aspect of the crucifixion is a scene from the past; a type from the OT Law being acted out and fulfilled by </a:t>
            </a:r>
            <a:r>
              <a:rPr lang="en-US" sz="2400" dirty="0">
                <a:solidFill>
                  <a:srgbClr val="FF0000"/>
                </a:solidFill>
                <a:latin typeface="Australian Sunrise" pitchFamily="2" charset="0"/>
              </a:rPr>
              <a:t>Yeshua Messiah Himself</a:t>
            </a:r>
            <a:r>
              <a:rPr lang="en-US" sz="2400" dirty="0">
                <a:solidFill>
                  <a:schemeClr val="tx2">
                    <a:lumMod val="90000"/>
                  </a:schemeClr>
                </a:solidFill>
                <a:latin typeface="Australian Sunrise" pitchFamily="2" charset="0"/>
              </a:rPr>
              <a:t>! We would look in vain in the New Testament </a:t>
            </a:r>
            <a:r>
              <a:rPr lang="en-US" sz="2400" i="1" dirty="0">
                <a:solidFill>
                  <a:srgbClr val="00FF00"/>
                </a:solidFill>
                <a:latin typeface="Australian Sunrise" pitchFamily="2" charset="0"/>
              </a:rPr>
              <a:t>Scriptures</a:t>
            </a:r>
            <a:r>
              <a:rPr lang="en-US" sz="2400" dirty="0">
                <a:solidFill>
                  <a:schemeClr val="tx2">
                    <a:lumMod val="90000"/>
                  </a:schemeClr>
                </a:solidFill>
                <a:latin typeface="Australian Sunrise" pitchFamily="2" charset="0"/>
              </a:rPr>
              <a:t> for a fulfillment by the Church (-age), because the Church owes no </a:t>
            </a:r>
            <a:r>
              <a:rPr lang="en-US" sz="2400" u="sng" dirty="0">
                <a:solidFill>
                  <a:schemeClr val="tx2">
                    <a:lumMod val="90000"/>
                  </a:schemeClr>
                </a:solidFill>
                <a:latin typeface="Australian Sunrise" pitchFamily="2" charset="0"/>
              </a:rPr>
              <a:t>atonement</a:t>
            </a:r>
            <a:r>
              <a:rPr lang="en-US" sz="2400" dirty="0">
                <a:solidFill>
                  <a:schemeClr val="tx2">
                    <a:lumMod val="90000"/>
                  </a:schemeClr>
                </a:solidFill>
                <a:latin typeface="Australian Sunrise" pitchFamily="2" charset="0"/>
              </a:rPr>
              <a:t>. "She" is not innocent, but exonerated. Now </a:t>
            </a:r>
            <a:r>
              <a:rPr lang="en-US" sz="2400" dirty="0">
                <a:solidFill>
                  <a:srgbClr val="FF0000"/>
                </a:solidFill>
                <a:latin typeface="Australian Sunrise" pitchFamily="2" charset="0"/>
              </a:rPr>
              <a:t>Yeshua</a:t>
            </a:r>
            <a:r>
              <a:rPr lang="en-US" sz="2400" dirty="0">
                <a:solidFill>
                  <a:schemeClr val="tx2">
                    <a:lumMod val="90000"/>
                  </a:schemeClr>
                </a:solidFill>
                <a:latin typeface="Australian Sunrise" pitchFamily="2" charset="0"/>
              </a:rPr>
              <a:t> has paid all our </a:t>
            </a:r>
            <a:r>
              <a:rPr lang="en-US" sz="2400" dirty="0">
                <a:solidFill>
                  <a:schemeClr val="tx1">
                    <a:lumMod val="50000"/>
                  </a:schemeClr>
                </a:solidFill>
                <a:latin typeface="Australian Sunrise" pitchFamily="2" charset="0"/>
              </a:rPr>
              <a:t>sins</a:t>
            </a:r>
            <a:r>
              <a:rPr lang="en-US" sz="2400" dirty="0">
                <a:solidFill>
                  <a:schemeClr val="tx2">
                    <a:lumMod val="90000"/>
                  </a:schemeClr>
                </a:solidFill>
                <a:latin typeface="Australian Sunrise" pitchFamily="2" charset="0"/>
              </a:rPr>
              <a:t>! </a:t>
            </a:r>
            <a:r>
              <a:rPr lang="en-US" sz="2400" dirty="0">
                <a:solidFill>
                  <a:srgbClr val="FF0000"/>
                </a:solidFill>
                <a:latin typeface="Australian Sunrise" pitchFamily="2" charset="0"/>
              </a:rPr>
              <a:t>Yeshua Messiah</a:t>
            </a:r>
            <a:r>
              <a:rPr lang="en-US" sz="2400" dirty="0">
                <a:solidFill>
                  <a:schemeClr val="tx2">
                    <a:lumMod val="90000"/>
                  </a:schemeClr>
                </a:solidFill>
                <a:latin typeface="Australian Sunrise" pitchFamily="2" charset="0"/>
              </a:rPr>
              <a:t> is our High Priest as declared in:</a:t>
            </a:r>
            <a:r>
              <a:rPr lang="en-US" sz="2400" i="1" dirty="0">
                <a:solidFill>
                  <a:srgbClr val="00FF00"/>
                </a:solidFill>
                <a:latin typeface="Australian Sunrise" pitchFamily="2" charset="0"/>
              </a:rPr>
              <a:t>(Hebrews 4:14-16)</a:t>
            </a:r>
          </a:p>
          <a:p>
            <a:pPr algn="ctr">
              <a:defRPr/>
            </a:pPr>
            <a:endParaRPr lang="en-US" sz="2400" b="1" u="sng" dirty="0">
              <a:solidFill>
                <a:schemeClr val="tx2">
                  <a:lumMod val="90000"/>
                </a:schemeClr>
              </a:solidFill>
              <a:latin typeface="Australian Sunrise" pitchFamily="2" charset="0"/>
            </a:endParaRPr>
          </a:p>
          <a:p>
            <a:pPr algn="ctr">
              <a:defRPr/>
            </a:pPr>
            <a:endParaRPr lang="en-US" sz="2400" b="1" u="sng" dirty="0">
              <a:solidFill>
                <a:schemeClr val="tx2">
                  <a:lumMod val="90000"/>
                </a:schemeClr>
              </a:solidFill>
              <a:latin typeface="Australian Sunrise" pitchFamily="2" charset="0"/>
            </a:endParaRPr>
          </a:p>
          <a:p>
            <a:pPr algn="ctr">
              <a:defRPr/>
            </a:pPr>
            <a:endParaRPr lang="nl-BE" sz="2400" dirty="0">
              <a:solidFill>
                <a:schemeClr val="tx2">
                  <a:lumMod val="90000"/>
                </a:schemeClr>
              </a:solidFill>
              <a:latin typeface="Australian Sunrise" pitchFamily="2" charset="0"/>
            </a:endParaRPr>
          </a:p>
        </p:txBody>
      </p:sp>
      <p:pic>
        <p:nvPicPr>
          <p:cNvPr id="45061" name="Picture 12" descr="Temple-Curtain-TornedInTwo-703.gif"/>
          <p:cNvPicPr>
            <a:picLocks noChangeAspect="1"/>
          </p:cNvPicPr>
          <p:nvPr/>
        </p:nvPicPr>
        <p:blipFill>
          <a:blip r:embed="rId3" cstate="print"/>
          <a:srcRect/>
          <a:stretch>
            <a:fillRect/>
          </a:stretch>
        </p:blipFill>
        <p:spPr bwMode="auto">
          <a:xfrm>
            <a:off x="0" y="332657"/>
            <a:ext cx="4716016" cy="5804614"/>
          </a:xfrm>
          <a:prstGeom prst="rect">
            <a:avLst/>
          </a:prstGeom>
          <a:noFill/>
          <a:ln w="9525">
            <a:noFill/>
            <a:miter lim="800000"/>
            <a:headEnd/>
            <a:tailEnd/>
          </a:ln>
        </p:spPr>
      </p:pic>
      <p:sp>
        <p:nvSpPr>
          <p:cNvPr id="39941" name="Text Box 5"/>
          <p:cNvSpPr txBox="1">
            <a:spLocks noChangeArrowheads="1"/>
          </p:cNvSpPr>
          <p:nvPr/>
        </p:nvSpPr>
        <p:spPr bwMode="auto">
          <a:xfrm>
            <a:off x="0" y="0"/>
            <a:ext cx="4860031" cy="769441"/>
          </a:xfrm>
          <a:prstGeom prst="rect">
            <a:avLst/>
          </a:prstGeom>
          <a:noFill/>
          <a:ln w="9525">
            <a:noFill/>
            <a:miter lim="800000"/>
            <a:headEnd/>
            <a:tailEnd/>
          </a:ln>
        </p:spPr>
        <p:txBody>
          <a:bodyPr wrap="square">
            <a:spAutoFit/>
          </a:bodyPr>
          <a:lstStyle/>
          <a:p>
            <a:pPr algn="ctr">
              <a:spcBef>
                <a:spcPct val="50000"/>
              </a:spcBef>
              <a:defRPr/>
            </a:pPr>
            <a:r>
              <a:rPr lang="nl-NL" sz="4400" b="1" dirty="0">
                <a:solidFill>
                  <a:schemeClr val="bg1">
                    <a:lumMod val="40000"/>
                    <a:lumOff val="60000"/>
                  </a:schemeClr>
                </a:solidFill>
                <a:latin typeface="Australian Sunrise" pitchFamily="2" charset="0"/>
              </a:rPr>
              <a:t>The</a:t>
            </a:r>
            <a:r>
              <a:rPr lang="nl-NL" sz="4400" dirty="0">
                <a:solidFill>
                  <a:schemeClr val="bg1">
                    <a:lumMod val="40000"/>
                    <a:lumOff val="60000"/>
                  </a:schemeClr>
                </a:solidFill>
                <a:latin typeface="Australian Sunrise" pitchFamily="2" charset="0"/>
              </a:rPr>
              <a:t> </a:t>
            </a:r>
            <a:r>
              <a:rPr lang="nl-NL" sz="4400" dirty="0" smtClean="0">
                <a:solidFill>
                  <a:schemeClr val="bg1">
                    <a:lumMod val="40000"/>
                    <a:lumOff val="60000"/>
                  </a:schemeClr>
                </a:solidFill>
                <a:latin typeface="Australian Sunrise" pitchFamily="2" charset="0"/>
              </a:rPr>
              <a:t>Atonement </a:t>
            </a:r>
            <a:r>
              <a:rPr lang="nl-NL" sz="3200" dirty="0" smtClean="0">
                <a:solidFill>
                  <a:schemeClr val="bg1">
                    <a:lumMod val="40000"/>
                    <a:lumOff val="60000"/>
                  </a:schemeClr>
                </a:solidFill>
                <a:latin typeface="Australian Sunrise" pitchFamily="2" charset="0"/>
              </a:rPr>
              <a:t>13</a:t>
            </a:r>
            <a:endParaRPr lang="nl-NL" sz="3200" dirty="0">
              <a:solidFill>
                <a:schemeClr val="bg1">
                  <a:lumMod val="40000"/>
                  <a:lumOff val="60000"/>
                </a:schemeClr>
              </a:solidFill>
              <a:latin typeface="Australian Sunrise" pitchFamily="2" charset="0"/>
            </a:endParaRPr>
          </a:p>
        </p:txBody>
      </p:sp>
      <p:sp>
        <p:nvSpPr>
          <p:cNvPr id="6" name="Rectangle 13"/>
          <p:cNvSpPr>
            <a:spLocks noChangeArrowheads="1"/>
          </p:cNvSpPr>
          <p:nvPr/>
        </p:nvSpPr>
        <p:spPr bwMode="auto">
          <a:xfrm>
            <a:off x="6047656" y="580526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JesusOnCross3.jpg"/>
          <p:cNvPicPr>
            <a:picLocks noChangeAspect="1"/>
          </p:cNvPicPr>
          <p:nvPr/>
        </p:nvPicPr>
        <p:blipFill>
          <a:blip r:embed="rId2" cstate="print"/>
          <a:srcRect/>
          <a:stretch>
            <a:fillRect/>
          </a:stretch>
        </p:blipFill>
        <p:spPr bwMode="auto">
          <a:xfrm>
            <a:off x="899592" y="620688"/>
            <a:ext cx="3825283" cy="4751735"/>
          </a:xfrm>
          <a:prstGeom prst="rect">
            <a:avLst/>
          </a:prstGeom>
          <a:noFill/>
          <a:ln w="9525">
            <a:noFill/>
            <a:miter lim="800000"/>
            <a:headEnd/>
            <a:tailEnd/>
          </a:ln>
        </p:spPr>
      </p:pic>
      <p:sp>
        <p:nvSpPr>
          <p:cNvPr id="33796" name="Tekstvak 6"/>
          <p:cNvSpPr txBox="1">
            <a:spLocks noChangeArrowheads="1"/>
          </p:cNvSpPr>
          <p:nvPr/>
        </p:nvSpPr>
        <p:spPr bwMode="auto">
          <a:xfrm>
            <a:off x="4716463" y="0"/>
            <a:ext cx="4427537" cy="3416320"/>
          </a:xfrm>
          <a:prstGeom prst="rect">
            <a:avLst/>
          </a:prstGeom>
          <a:noFill/>
          <a:ln w="9525">
            <a:noFill/>
            <a:miter lim="800000"/>
            <a:headEnd/>
            <a:tailEnd/>
          </a:ln>
        </p:spPr>
        <p:txBody>
          <a:bodyPr>
            <a:spAutoFit/>
          </a:bodyPr>
          <a:lstStyle/>
          <a:p>
            <a:pPr algn="just">
              <a:defRPr/>
            </a:pPr>
            <a:r>
              <a:rPr lang="en-US" sz="2400" dirty="0" smtClean="0">
                <a:solidFill>
                  <a:schemeClr val="tx2">
                    <a:lumMod val="90000"/>
                  </a:schemeClr>
                </a:solidFill>
                <a:latin typeface="Australian Sunrise" pitchFamily="2" charset="0"/>
              </a:rPr>
              <a:t>By </a:t>
            </a:r>
            <a:r>
              <a:rPr lang="en-US" sz="2400" b="1" u="sng" dirty="0" smtClean="0">
                <a:solidFill>
                  <a:schemeClr val="tx2">
                    <a:lumMod val="90000"/>
                  </a:schemeClr>
                </a:solidFill>
                <a:effectLst>
                  <a:outerShdw blurRad="38100" dist="38100" dir="2700000" algn="tl">
                    <a:srgbClr val="000000">
                      <a:alpha val="43137"/>
                    </a:srgbClr>
                  </a:outerShdw>
                </a:effectLst>
                <a:latin typeface="Australian Sunrise" pitchFamily="2" charset="0"/>
              </a:rPr>
              <a:t>the Atonement</a:t>
            </a:r>
            <a:r>
              <a:rPr lang="en-US" sz="2400" dirty="0" smtClean="0">
                <a:solidFill>
                  <a:schemeClr val="tx2">
                    <a:lumMod val="90000"/>
                  </a:schemeClr>
                </a:solidFill>
                <a:latin typeface="Australian Sunrise" pitchFamily="2" charset="0"/>
              </a:rPr>
              <a:t> made this day for Ancient Israel, the barriers standing in the way of their approach to G-D were removed, so that they may now approach Him through the medium of the “High Priest”! The way of access being open!</a:t>
            </a:r>
            <a:endParaRPr lang="nl-BE" sz="2400" dirty="0">
              <a:solidFill>
                <a:schemeClr val="tx2">
                  <a:lumMod val="90000"/>
                </a:schemeClr>
              </a:solidFill>
              <a:latin typeface="Australian Sunrise" pitchFamily="2" charset="0"/>
            </a:endParaRPr>
          </a:p>
        </p:txBody>
      </p:sp>
      <p:pic>
        <p:nvPicPr>
          <p:cNvPr id="45061" name="Picture 12" descr="Temple-Curtain-TornedInTwo-703.gif"/>
          <p:cNvPicPr>
            <a:picLocks noChangeAspect="1"/>
          </p:cNvPicPr>
          <p:nvPr/>
        </p:nvPicPr>
        <p:blipFill>
          <a:blip r:embed="rId3" cstate="print"/>
          <a:srcRect/>
          <a:stretch>
            <a:fillRect/>
          </a:stretch>
        </p:blipFill>
        <p:spPr bwMode="auto">
          <a:xfrm>
            <a:off x="0" y="332657"/>
            <a:ext cx="4716016" cy="5804614"/>
          </a:xfrm>
          <a:prstGeom prst="rect">
            <a:avLst/>
          </a:prstGeom>
          <a:noFill/>
          <a:ln w="9525">
            <a:noFill/>
            <a:miter lim="800000"/>
            <a:headEnd/>
            <a:tailEnd/>
          </a:ln>
        </p:spPr>
      </p:pic>
      <p:sp>
        <p:nvSpPr>
          <p:cNvPr id="39941" name="Text Box 5"/>
          <p:cNvSpPr txBox="1">
            <a:spLocks noChangeArrowheads="1"/>
          </p:cNvSpPr>
          <p:nvPr/>
        </p:nvSpPr>
        <p:spPr bwMode="auto">
          <a:xfrm>
            <a:off x="0" y="0"/>
            <a:ext cx="4860031" cy="769441"/>
          </a:xfrm>
          <a:prstGeom prst="rect">
            <a:avLst/>
          </a:prstGeom>
          <a:noFill/>
          <a:ln w="9525">
            <a:noFill/>
            <a:miter lim="800000"/>
            <a:headEnd/>
            <a:tailEnd/>
          </a:ln>
        </p:spPr>
        <p:txBody>
          <a:bodyPr wrap="square">
            <a:spAutoFit/>
          </a:bodyPr>
          <a:lstStyle/>
          <a:p>
            <a:pPr algn="ctr">
              <a:spcBef>
                <a:spcPct val="50000"/>
              </a:spcBef>
              <a:defRPr/>
            </a:pPr>
            <a:r>
              <a:rPr lang="nl-NL" sz="4400" b="1" dirty="0">
                <a:solidFill>
                  <a:schemeClr val="bg1">
                    <a:lumMod val="40000"/>
                    <a:lumOff val="60000"/>
                  </a:schemeClr>
                </a:solidFill>
                <a:latin typeface="Australian Sunrise" pitchFamily="2" charset="0"/>
              </a:rPr>
              <a:t>The</a:t>
            </a:r>
            <a:r>
              <a:rPr lang="nl-NL" sz="4400" dirty="0">
                <a:solidFill>
                  <a:schemeClr val="bg1">
                    <a:lumMod val="40000"/>
                    <a:lumOff val="60000"/>
                  </a:schemeClr>
                </a:solidFill>
                <a:latin typeface="Australian Sunrise" pitchFamily="2" charset="0"/>
              </a:rPr>
              <a:t> </a:t>
            </a:r>
            <a:r>
              <a:rPr lang="nl-NL" sz="4400" dirty="0" smtClean="0">
                <a:solidFill>
                  <a:schemeClr val="bg1">
                    <a:lumMod val="40000"/>
                    <a:lumOff val="60000"/>
                  </a:schemeClr>
                </a:solidFill>
                <a:latin typeface="Australian Sunrise" pitchFamily="2" charset="0"/>
              </a:rPr>
              <a:t>Atonement </a:t>
            </a:r>
            <a:r>
              <a:rPr lang="nl-NL" sz="3200" dirty="0" smtClean="0">
                <a:solidFill>
                  <a:schemeClr val="bg1">
                    <a:lumMod val="40000"/>
                    <a:lumOff val="60000"/>
                  </a:schemeClr>
                </a:solidFill>
                <a:latin typeface="Australian Sunrise" pitchFamily="2" charset="0"/>
              </a:rPr>
              <a:t>14</a:t>
            </a:r>
            <a:endParaRPr lang="nl-NL" sz="3200" dirty="0">
              <a:solidFill>
                <a:schemeClr val="bg1">
                  <a:lumMod val="40000"/>
                  <a:lumOff val="60000"/>
                </a:schemeClr>
              </a:solidFill>
              <a:latin typeface="Australian Sunrise" pitchFamily="2" charset="0"/>
            </a:endParaRPr>
          </a:p>
        </p:txBody>
      </p:sp>
      <p:sp>
        <p:nvSpPr>
          <p:cNvPr id="6" name="Rectangle 13"/>
          <p:cNvSpPr>
            <a:spLocks noChangeArrowheads="1"/>
          </p:cNvSpPr>
          <p:nvPr/>
        </p:nvSpPr>
        <p:spPr bwMode="auto">
          <a:xfrm>
            <a:off x="6047656" y="580526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pic>
        <p:nvPicPr>
          <p:cNvPr id="7" name="Picture 4" descr="HighPriestAtArkCovenant2_704.jpg"/>
          <p:cNvPicPr>
            <a:picLocks noChangeAspect="1"/>
          </p:cNvPicPr>
          <p:nvPr/>
        </p:nvPicPr>
        <p:blipFill>
          <a:blip r:embed="rId4" cstate="print"/>
          <a:srcRect/>
          <a:stretch>
            <a:fillRect/>
          </a:stretch>
        </p:blipFill>
        <p:spPr bwMode="auto">
          <a:xfrm>
            <a:off x="7010188" y="3284985"/>
            <a:ext cx="2020797" cy="252028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OSES-MountSinai2.jpg"/>
          <p:cNvPicPr>
            <a:picLocks noChangeAspect="1"/>
          </p:cNvPicPr>
          <p:nvPr/>
        </p:nvPicPr>
        <p:blipFill>
          <a:blip r:embed="rId2" cstate="print"/>
          <a:srcRect/>
          <a:stretch>
            <a:fillRect/>
          </a:stretch>
        </p:blipFill>
        <p:spPr bwMode="auto">
          <a:xfrm>
            <a:off x="0" y="23813"/>
            <a:ext cx="9144000" cy="6810375"/>
          </a:xfrm>
          <a:prstGeom prst="rect">
            <a:avLst/>
          </a:prstGeom>
          <a:noFill/>
          <a:ln w="9525">
            <a:noFill/>
            <a:miter lim="800000"/>
            <a:headEnd/>
            <a:tailEnd/>
          </a:ln>
        </p:spPr>
      </p:pic>
      <p:sp>
        <p:nvSpPr>
          <p:cNvPr id="3" name="Tijdelijke aanduiding voor inhoud 2"/>
          <p:cNvSpPr>
            <a:spLocks noGrp="1"/>
          </p:cNvSpPr>
          <p:nvPr>
            <p:ph idx="1"/>
          </p:nvPr>
        </p:nvSpPr>
        <p:spPr>
          <a:xfrm>
            <a:off x="-396552" y="2780928"/>
            <a:ext cx="9540552" cy="3213100"/>
          </a:xfrm>
        </p:spPr>
        <p:txBody>
          <a:bodyPr/>
          <a:lstStyle/>
          <a:p>
            <a:pPr marL="457200" indent="-457200" algn="just" eaLnBrk="1" hangingPunct="1">
              <a:buNone/>
              <a:defRPr/>
            </a:pPr>
            <a:r>
              <a:rPr lang="en-US" sz="2800" b="1" dirty="0" smtClean="0">
                <a:solidFill>
                  <a:schemeClr val="tx2">
                    <a:lumMod val="75000"/>
                  </a:schemeClr>
                </a:solidFill>
                <a:latin typeface="Australian Sunrise" pitchFamily="2" charset="0"/>
              </a:rPr>
              <a:t>	Between the cherubim, G-D made known His will. Divine messages were sometimes communicated to the high priest by a voice from the cloud. Sometimes a light fell upon the angel at </a:t>
            </a:r>
            <a:r>
              <a:rPr lang="en-US" sz="2800" b="1" u="sng" dirty="0" smtClean="0">
                <a:solidFill>
                  <a:srgbClr val="FFFF99"/>
                </a:solidFill>
                <a:latin typeface="Australian Sunrise" pitchFamily="2" charset="0"/>
              </a:rPr>
              <a:t>the right</a:t>
            </a:r>
            <a:r>
              <a:rPr lang="en-US" sz="2800" b="1" dirty="0" smtClean="0">
                <a:solidFill>
                  <a:srgbClr val="FFFF99"/>
                </a:solidFill>
                <a:latin typeface="Australian Sunrise" pitchFamily="2" charset="0"/>
              </a:rPr>
              <a:t>, to signify approval or acceptance</a:t>
            </a:r>
            <a:r>
              <a:rPr lang="en-US" sz="2800" b="1" dirty="0" smtClean="0">
                <a:solidFill>
                  <a:schemeClr val="tx2">
                    <a:lumMod val="75000"/>
                  </a:schemeClr>
                </a:solidFill>
                <a:latin typeface="Australian Sunrise" pitchFamily="2" charset="0"/>
              </a:rPr>
              <a:t>, or a </a:t>
            </a:r>
            <a:r>
              <a:rPr lang="en-US" sz="2800" b="1" dirty="0" smtClean="0">
                <a:solidFill>
                  <a:schemeClr val="accent4">
                    <a:lumMod val="90000"/>
                  </a:schemeClr>
                </a:solidFill>
                <a:latin typeface="Australian Sunrise" pitchFamily="2" charset="0"/>
              </a:rPr>
              <a:t>shadow or cloud </a:t>
            </a:r>
            <a:r>
              <a:rPr lang="en-US" sz="2800" b="1" dirty="0" smtClean="0">
                <a:solidFill>
                  <a:schemeClr val="tx2">
                    <a:lumMod val="75000"/>
                  </a:schemeClr>
                </a:solidFill>
                <a:latin typeface="Australian Sunrise" pitchFamily="2" charset="0"/>
              </a:rPr>
              <a:t>rested upon the one at </a:t>
            </a:r>
            <a:r>
              <a:rPr lang="en-US" sz="2800" b="1" u="sng" dirty="0" smtClean="0">
                <a:solidFill>
                  <a:schemeClr val="tx2">
                    <a:lumMod val="75000"/>
                  </a:schemeClr>
                </a:solidFill>
                <a:latin typeface="Australian Sunrise" pitchFamily="2" charset="0"/>
              </a:rPr>
              <a:t>the left</a:t>
            </a:r>
            <a:r>
              <a:rPr lang="en-US" sz="2800" b="1" dirty="0" smtClean="0">
                <a:solidFill>
                  <a:schemeClr val="tx2">
                    <a:lumMod val="75000"/>
                  </a:schemeClr>
                </a:solidFill>
                <a:latin typeface="Australian Sunrise" pitchFamily="2" charset="0"/>
              </a:rPr>
              <a:t> to reveal </a:t>
            </a:r>
            <a:r>
              <a:rPr lang="en-US" sz="2800" b="1" dirty="0" smtClean="0">
                <a:solidFill>
                  <a:schemeClr val="accent4">
                    <a:lumMod val="90000"/>
                  </a:schemeClr>
                </a:solidFill>
                <a:latin typeface="Australian Sunrise" pitchFamily="2" charset="0"/>
              </a:rPr>
              <a:t>disapproval or rejection</a:t>
            </a:r>
            <a:r>
              <a:rPr lang="en-US" sz="2800" b="1" dirty="0" smtClean="0">
                <a:solidFill>
                  <a:schemeClr val="tx2">
                    <a:lumMod val="75000"/>
                  </a:schemeClr>
                </a:solidFill>
                <a:latin typeface="Australian Sunrise" pitchFamily="2" charset="0"/>
              </a:rPr>
              <a:t>.</a:t>
            </a:r>
            <a:endParaRPr lang="nl-BE" sz="2800" b="1" dirty="0" smtClean="0">
              <a:solidFill>
                <a:schemeClr val="tx2">
                  <a:lumMod val="75000"/>
                </a:schemeClr>
              </a:solidFill>
              <a:latin typeface="Australian Sunrise" pitchFamily="2" charset="0"/>
            </a:endParaRPr>
          </a:p>
        </p:txBody>
      </p:sp>
      <p:pic>
        <p:nvPicPr>
          <p:cNvPr id="44036" name="Picture 18" descr="JesusHighPriestArk3"/>
          <p:cNvPicPr>
            <a:picLocks noChangeAspect="1" noChangeArrowheads="1"/>
          </p:cNvPicPr>
          <p:nvPr/>
        </p:nvPicPr>
        <p:blipFill>
          <a:blip r:embed="rId3" cstate="print"/>
          <a:srcRect/>
          <a:stretch>
            <a:fillRect/>
          </a:stretch>
        </p:blipFill>
        <p:spPr bwMode="auto">
          <a:xfrm>
            <a:off x="5292725" y="0"/>
            <a:ext cx="3851275" cy="2516188"/>
          </a:xfrm>
          <a:prstGeom prst="rect">
            <a:avLst/>
          </a:prstGeom>
          <a:noFill/>
          <a:ln w="9525">
            <a:noFill/>
            <a:miter lim="800000"/>
            <a:headEnd/>
            <a:tailEnd/>
          </a:ln>
        </p:spPr>
      </p:pic>
      <p:sp>
        <p:nvSpPr>
          <p:cNvPr id="5" name="Rectangle 13"/>
          <p:cNvSpPr>
            <a:spLocks noChangeArrowheads="1"/>
          </p:cNvSpPr>
          <p:nvPr/>
        </p:nvSpPr>
        <p:spPr bwMode="auto">
          <a:xfrm>
            <a:off x="6047656" y="544522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Afbeelding 5" descr="112505h.jpg"/>
          <p:cNvPicPr>
            <a:picLocks noChangeAspect="1"/>
          </p:cNvPicPr>
          <p:nvPr/>
        </p:nvPicPr>
        <p:blipFill>
          <a:blip r:embed="rId2" cstate="print"/>
          <a:srcRect/>
          <a:stretch>
            <a:fillRect/>
          </a:stretch>
        </p:blipFill>
        <p:spPr bwMode="auto">
          <a:xfrm>
            <a:off x="3995738" y="0"/>
            <a:ext cx="5148262" cy="6858000"/>
          </a:xfrm>
          <a:prstGeom prst="rect">
            <a:avLst/>
          </a:prstGeom>
          <a:noFill/>
          <a:ln w="9525">
            <a:noFill/>
            <a:miter lim="800000"/>
            <a:headEnd/>
            <a:tailEnd/>
          </a:ln>
        </p:spPr>
      </p:pic>
      <p:pic>
        <p:nvPicPr>
          <p:cNvPr id="36867" name="Picture 5" descr="Temple-Curtain-TornedInTwo-703.gif"/>
          <p:cNvPicPr>
            <a:picLocks noChangeAspect="1"/>
          </p:cNvPicPr>
          <p:nvPr/>
        </p:nvPicPr>
        <p:blipFill>
          <a:blip r:embed="rId3" cstate="print"/>
          <a:srcRect/>
          <a:stretch>
            <a:fillRect/>
          </a:stretch>
        </p:blipFill>
        <p:spPr bwMode="auto">
          <a:xfrm>
            <a:off x="2916238" y="0"/>
            <a:ext cx="6227762" cy="6858000"/>
          </a:xfrm>
          <a:prstGeom prst="rect">
            <a:avLst/>
          </a:prstGeom>
          <a:noFill/>
          <a:ln w="9525">
            <a:noFill/>
            <a:miter lim="800000"/>
            <a:headEnd/>
            <a:tailEnd/>
          </a:ln>
        </p:spPr>
      </p:pic>
      <p:sp>
        <p:nvSpPr>
          <p:cNvPr id="34825" name="Text Box 9"/>
          <p:cNvSpPr txBox="1">
            <a:spLocks noChangeArrowheads="1"/>
          </p:cNvSpPr>
          <p:nvPr/>
        </p:nvSpPr>
        <p:spPr bwMode="auto">
          <a:xfrm>
            <a:off x="0" y="260648"/>
            <a:ext cx="2843808" cy="3785652"/>
          </a:xfrm>
          <a:prstGeom prst="rect">
            <a:avLst/>
          </a:prstGeom>
          <a:noFill/>
          <a:ln w="9525">
            <a:noFill/>
            <a:miter lim="800000"/>
            <a:headEnd/>
            <a:tailEnd/>
          </a:ln>
        </p:spPr>
        <p:txBody>
          <a:bodyPr wrap="square">
            <a:spAutoFit/>
          </a:bodyPr>
          <a:lstStyle/>
          <a:p>
            <a:pPr algn="ctr">
              <a:spcBef>
                <a:spcPct val="50000"/>
              </a:spcBef>
            </a:pPr>
            <a:r>
              <a:rPr lang="nl-NL" sz="4000" dirty="0">
                <a:solidFill>
                  <a:srgbClr val="FFFF00"/>
                </a:solidFill>
                <a:latin typeface="Australian Sunrise" pitchFamily="2" charset="0"/>
              </a:rPr>
              <a:t>“The veil before the Holy of Holiest torned in two parts !</a:t>
            </a:r>
          </a:p>
        </p:txBody>
      </p:sp>
      <p:sp>
        <p:nvSpPr>
          <p:cNvPr id="8" name="Text Box 5"/>
          <p:cNvSpPr txBox="1">
            <a:spLocks noChangeArrowheads="1"/>
          </p:cNvSpPr>
          <p:nvPr/>
        </p:nvSpPr>
        <p:spPr bwMode="auto">
          <a:xfrm>
            <a:off x="3419872" y="3573016"/>
            <a:ext cx="5724128" cy="1569660"/>
          </a:xfrm>
          <a:prstGeom prst="rect">
            <a:avLst/>
          </a:prstGeom>
          <a:blipFill dpi="0" rotWithShape="1">
            <a:blip r:embed="rId4" cstate="print">
              <a:alphaModFix amt="58000"/>
            </a:blip>
            <a:srcRect/>
            <a:tile tx="0" ty="0" sx="100000" sy="100000" flip="none" algn="tl"/>
          </a:blipFill>
          <a:ln w="9525">
            <a:noFill/>
            <a:miter lim="800000"/>
            <a:headEnd/>
            <a:tailEnd/>
          </a:ln>
        </p:spPr>
        <p:txBody>
          <a:bodyPr wrap="square">
            <a:spAutoFit/>
          </a:bodyPr>
          <a:lstStyle/>
          <a:p>
            <a:pPr algn="ctr">
              <a:spcBef>
                <a:spcPct val="50000"/>
              </a:spcBef>
            </a:pPr>
            <a:r>
              <a:rPr lang="nl-NL" sz="3200" b="1" dirty="0">
                <a:solidFill>
                  <a:srgbClr val="FF0000"/>
                </a:solidFill>
                <a:latin typeface="Australian Sunrise" pitchFamily="2" charset="0"/>
              </a:rPr>
              <a:t>Yeshua</a:t>
            </a:r>
            <a:r>
              <a:rPr lang="nl-NL" sz="3200" dirty="0">
                <a:solidFill>
                  <a:srgbClr val="FFFF00"/>
                </a:solidFill>
                <a:latin typeface="Australian Sunrise" pitchFamily="2" charset="0"/>
              </a:rPr>
              <a:t> </a:t>
            </a:r>
            <a:r>
              <a:rPr lang="nl-NL" sz="3200" b="1" dirty="0">
                <a:solidFill>
                  <a:srgbClr val="808000"/>
                </a:solidFill>
                <a:latin typeface="Australian Sunrise" pitchFamily="2" charset="0"/>
              </a:rPr>
              <a:t>is now </a:t>
            </a:r>
            <a:r>
              <a:rPr lang="nl-NL" sz="3200" b="1" u="sng" dirty="0">
                <a:solidFill>
                  <a:srgbClr val="808000"/>
                </a:solidFill>
                <a:latin typeface="Australian Sunrise" pitchFamily="2" charset="0"/>
              </a:rPr>
              <a:t>our</a:t>
            </a:r>
            <a:r>
              <a:rPr lang="nl-NL" sz="3200" b="1" dirty="0">
                <a:solidFill>
                  <a:srgbClr val="808000"/>
                </a:solidFill>
                <a:latin typeface="Australian Sunrise" pitchFamily="2" charset="0"/>
              </a:rPr>
              <a:t> High Priest in the Heavenly Temple of G-D!</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down)">
                                      <p:cBhvr>
                                        <p:cTn id="7" dur="580">
                                          <p:stCondLst>
                                            <p:cond delay="0"/>
                                          </p:stCondLst>
                                        </p:cTn>
                                        <p:tgtEl>
                                          <p:spTgt spid="34825"/>
                                        </p:tgtEl>
                                      </p:cBhvr>
                                    </p:animEffect>
                                    <p:anim calcmode="lin" valueType="num">
                                      <p:cBhvr>
                                        <p:cTn id="8"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5"/>
                                        </p:tgtEl>
                                      </p:cBhvr>
                                      <p:to x="100000" y="60000"/>
                                    </p:animScale>
                                    <p:animScale>
                                      <p:cBhvr>
                                        <p:cTn id="14" dur="166" decel="50000">
                                          <p:stCondLst>
                                            <p:cond delay="676"/>
                                          </p:stCondLst>
                                        </p:cTn>
                                        <p:tgtEl>
                                          <p:spTgt spid="34825"/>
                                        </p:tgtEl>
                                      </p:cBhvr>
                                      <p:to x="100000" y="100000"/>
                                    </p:animScale>
                                    <p:animScale>
                                      <p:cBhvr>
                                        <p:cTn id="15" dur="26">
                                          <p:stCondLst>
                                            <p:cond delay="1312"/>
                                          </p:stCondLst>
                                        </p:cTn>
                                        <p:tgtEl>
                                          <p:spTgt spid="34825"/>
                                        </p:tgtEl>
                                      </p:cBhvr>
                                      <p:to x="100000" y="80000"/>
                                    </p:animScale>
                                    <p:animScale>
                                      <p:cBhvr>
                                        <p:cTn id="16" dur="166" decel="50000">
                                          <p:stCondLst>
                                            <p:cond delay="1338"/>
                                          </p:stCondLst>
                                        </p:cTn>
                                        <p:tgtEl>
                                          <p:spTgt spid="34825"/>
                                        </p:tgtEl>
                                      </p:cBhvr>
                                      <p:to x="100000" y="100000"/>
                                    </p:animScale>
                                    <p:animScale>
                                      <p:cBhvr>
                                        <p:cTn id="17" dur="26">
                                          <p:stCondLst>
                                            <p:cond delay="1642"/>
                                          </p:stCondLst>
                                        </p:cTn>
                                        <p:tgtEl>
                                          <p:spTgt spid="34825"/>
                                        </p:tgtEl>
                                      </p:cBhvr>
                                      <p:to x="100000" y="90000"/>
                                    </p:animScale>
                                    <p:animScale>
                                      <p:cBhvr>
                                        <p:cTn id="18" dur="166" decel="50000">
                                          <p:stCondLst>
                                            <p:cond delay="1668"/>
                                          </p:stCondLst>
                                        </p:cTn>
                                        <p:tgtEl>
                                          <p:spTgt spid="34825"/>
                                        </p:tgtEl>
                                      </p:cBhvr>
                                      <p:to x="100000" y="100000"/>
                                    </p:animScale>
                                    <p:animScale>
                                      <p:cBhvr>
                                        <p:cTn id="19" dur="26">
                                          <p:stCondLst>
                                            <p:cond delay="1808"/>
                                          </p:stCondLst>
                                        </p:cTn>
                                        <p:tgtEl>
                                          <p:spTgt spid="34825"/>
                                        </p:tgtEl>
                                      </p:cBhvr>
                                      <p:to x="100000" y="95000"/>
                                    </p:animScale>
                                    <p:animScale>
                                      <p:cBhvr>
                                        <p:cTn id="20" dur="166" decel="50000">
                                          <p:stCondLst>
                                            <p:cond delay="1834"/>
                                          </p:stCondLst>
                                        </p:cTn>
                                        <p:tgtEl>
                                          <p:spTgt spid="3482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80">
                                          <p:stCondLst>
                                            <p:cond delay="0"/>
                                          </p:stCondLst>
                                        </p:cTn>
                                        <p:tgtEl>
                                          <p:spTgt spid="8">
                                            <p:txEl>
                                              <p:pRg st="0" end="0"/>
                                            </p:txEl>
                                          </p:spTgt>
                                        </p:tgtEl>
                                      </p:cBhvr>
                                    </p:animEffect>
                                    <p:anim calcmode="lin" valueType="num">
                                      <p:cBhvr>
                                        <p:cTn id="25"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xEl>
                                              <p:pRg st="0" end="0"/>
                                            </p:txEl>
                                          </p:spTgt>
                                        </p:tgtEl>
                                      </p:cBhvr>
                                      <p:to x="100000" y="60000"/>
                                    </p:animScale>
                                    <p:animScale>
                                      <p:cBhvr>
                                        <p:cTn id="31" dur="166" decel="50000">
                                          <p:stCondLst>
                                            <p:cond delay="676"/>
                                          </p:stCondLst>
                                        </p:cTn>
                                        <p:tgtEl>
                                          <p:spTgt spid="8">
                                            <p:txEl>
                                              <p:pRg st="0" end="0"/>
                                            </p:txEl>
                                          </p:spTgt>
                                        </p:tgtEl>
                                      </p:cBhvr>
                                      <p:to x="100000" y="100000"/>
                                    </p:animScale>
                                    <p:animScale>
                                      <p:cBhvr>
                                        <p:cTn id="32" dur="26">
                                          <p:stCondLst>
                                            <p:cond delay="1312"/>
                                          </p:stCondLst>
                                        </p:cTn>
                                        <p:tgtEl>
                                          <p:spTgt spid="8">
                                            <p:txEl>
                                              <p:pRg st="0" end="0"/>
                                            </p:txEl>
                                          </p:spTgt>
                                        </p:tgtEl>
                                      </p:cBhvr>
                                      <p:to x="100000" y="80000"/>
                                    </p:animScale>
                                    <p:animScale>
                                      <p:cBhvr>
                                        <p:cTn id="33" dur="166" decel="50000">
                                          <p:stCondLst>
                                            <p:cond delay="1338"/>
                                          </p:stCondLst>
                                        </p:cTn>
                                        <p:tgtEl>
                                          <p:spTgt spid="8">
                                            <p:txEl>
                                              <p:pRg st="0" end="0"/>
                                            </p:txEl>
                                          </p:spTgt>
                                        </p:tgtEl>
                                      </p:cBhvr>
                                      <p:to x="100000" y="100000"/>
                                    </p:animScale>
                                    <p:animScale>
                                      <p:cBhvr>
                                        <p:cTn id="34" dur="26">
                                          <p:stCondLst>
                                            <p:cond delay="1642"/>
                                          </p:stCondLst>
                                        </p:cTn>
                                        <p:tgtEl>
                                          <p:spTgt spid="8">
                                            <p:txEl>
                                              <p:pRg st="0" end="0"/>
                                            </p:txEl>
                                          </p:spTgt>
                                        </p:tgtEl>
                                      </p:cBhvr>
                                      <p:to x="100000" y="90000"/>
                                    </p:animScale>
                                    <p:animScale>
                                      <p:cBhvr>
                                        <p:cTn id="35" dur="166" decel="50000">
                                          <p:stCondLst>
                                            <p:cond delay="1668"/>
                                          </p:stCondLst>
                                        </p:cTn>
                                        <p:tgtEl>
                                          <p:spTgt spid="8">
                                            <p:txEl>
                                              <p:pRg st="0" end="0"/>
                                            </p:txEl>
                                          </p:spTgt>
                                        </p:tgtEl>
                                      </p:cBhvr>
                                      <p:to x="100000" y="100000"/>
                                    </p:animScale>
                                    <p:animScale>
                                      <p:cBhvr>
                                        <p:cTn id="36" dur="26">
                                          <p:stCondLst>
                                            <p:cond delay="1808"/>
                                          </p:stCondLst>
                                        </p:cTn>
                                        <p:tgtEl>
                                          <p:spTgt spid="8">
                                            <p:txEl>
                                              <p:pRg st="0" end="0"/>
                                            </p:txEl>
                                          </p:spTgt>
                                        </p:tgtEl>
                                      </p:cBhvr>
                                      <p:to x="100000" y="95000"/>
                                    </p:animScale>
                                    <p:animScale>
                                      <p:cBhvr>
                                        <p:cTn id="37"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Afbeelding 5" descr="112505h.jpg"/>
          <p:cNvPicPr>
            <a:picLocks noChangeAspect="1"/>
          </p:cNvPicPr>
          <p:nvPr/>
        </p:nvPicPr>
        <p:blipFill>
          <a:blip r:embed="rId2" cstate="print"/>
          <a:srcRect/>
          <a:stretch>
            <a:fillRect/>
          </a:stretch>
        </p:blipFill>
        <p:spPr bwMode="auto">
          <a:xfrm>
            <a:off x="3954463" y="0"/>
            <a:ext cx="5189537" cy="6858000"/>
          </a:xfrm>
          <a:prstGeom prst="rect">
            <a:avLst/>
          </a:prstGeom>
          <a:noFill/>
          <a:ln w="9525">
            <a:noFill/>
            <a:miter lim="800000"/>
            <a:headEnd/>
            <a:tailEnd/>
          </a:ln>
        </p:spPr>
      </p:pic>
      <p:sp>
        <p:nvSpPr>
          <p:cNvPr id="38915" name="TextBox 3"/>
          <p:cNvSpPr txBox="1">
            <a:spLocks noChangeArrowheads="1"/>
          </p:cNvSpPr>
          <p:nvPr/>
        </p:nvSpPr>
        <p:spPr bwMode="auto">
          <a:xfrm>
            <a:off x="179512" y="0"/>
            <a:ext cx="3744788" cy="6001643"/>
          </a:xfrm>
          <a:prstGeom prst="rect">
            <a:avLst/>
          </a:prstGeom>
          <a:noFill/>
          <a:ln w="9525">
            <a:noFill/>
            <a:miter lim="800000"/>
            <a:headEnd/>
            <a:tailEnd/>
          </a:ln>
        </p:spPr>
        <p:txBody>
          <a:bodyPr wrap="square">
            <a:spAutoFit/>
          </a:bodyPr>
          <a:lstStyle/>
          <a:p>
            <a:r>
              <a:rPr lang="en-US" sz="3600" i="1" dirty="0">
                <a:solidFill>
                  <a:srgbClr val="FF0000"/>
                </a:solidFill>
                <a:latin typeface="Australian Sunrise" pitchFamily="2" charset="0"/>
              </a:rPr>
              <a:t>Yeshua</a:t>
            </a:r>
            <a:r>
              <a:rPr lang="en-US" sz="3600" i="1" dirty="0">
                <a:solidFill>
                  <a:srgbClr val="00FF00"/>
                </a:solidFill>
                <a:latin typeface="Australian Sunrise" pitchFamily="2" charset="0"/>
              </a:rPr>
              <a:t> said to him, </a:t>
            </a:r>
            <a:r>
              <a:rPr lang="en-US" sz="3600" i="1" dirty="0">
                <a:solidFill>
                  <a:srgbClr val="FF0000"/>
                </a:solidFill>
                <a:latin typeface="Australian Sunrise" pitchFamily="2" charset="0"/>
              </a:rPr>
              <a:t>I</a:t>
            </a:r>
            <a:r>
              <a:rPr lang="en-US" sz="3600" i="1" dirty="0">
                <a:solidFill>
                  <a:srgbClr val="00FF00"/>
                </a:solidFill>
                <a:latin typeface="Australian Sunrise" pitchFamily="2" charset="0"/>
              </a:rPr>
              <a:t> am </a:t>
            </a:r>
            <a:endParaRPr lang="en-US" sz="3600" i="1" dirty="0" smtClean="0">
              <a:solidFill>
                <a:srgbClr val="00FF00"/>
              </a:solidFill>
              <a:latin typeface="Australian Sunrise" pitchFamily="2" charset="0"/>
            </a:endParaRPr>
          </a:p>
          <a:p>
            <a:r>
              <a:rPr lang="en-US" sz="4400" i="1" u="sng" dirty="0" smtClean="0">
                <a:solidFill>
                  <a:srgbClr val="00FF00"/>
                </a:solidFill>
                <a:latin typeface="Australian Sunrise" pitchFamily="2" charset="0"/>
              </a:rPr>
              <a:t>the </a:t>
            </a:r>
            <a:r>
              <a:rPr lang="en-US" sz="4400" i="1" u="sng" dirty="0">
                <a:solidFill>
                  <a:srgbClr val="00FF00"/>
                </a:solidFill>
                <a:latin typeface="Australian Sunrise" pitchFamily="2" charset="0"/>
              </a:rPr>
              <a:t>Way</a:t>
            </a:r>
            <a:r>
              <a:rPr lang="en-US" sz="3600" i="1" dirty="0">
                <a:solidFill>
                  <a:srgbClr val="00FF00"/>
                </a:solidFill>
                <a:latin typeface="Australian Sunrise" pitchFamily="2" charset="0"/>
              </a:rPr>
              <a:t> </a:t>
            </a:r>
            <a:r>
              <a:rPr lang="en-US" sz="2000" i="1" dirty="0">
                <a:solidFill>
                  <a:srgbClr val="00FF00"/>
                </a:solidFill>
                <a:latin typeface="Australian Sunrise" pitchFamily="2" charset="0"/>
              </a:rPr>
              <a:t>and</a:t>
            </a:r>
            <a:r>
              <a:rPr lang="en-US" sz="3600" i="1" dirty="0">
                <a:solidFill>
                  <a:srgbClr val="00FF00"/>
                </a:solidFill>
                <a:latin typeface="Australian Sunrise" pitchFamily="2" charset="0"/>
              </a:rPr>
              <a:t> </a:t>
            </a:r>
            <a:endParaRPr lang="en-US" sz="3600" i="1" dirty="0" smtClean="0">
              <a:solidFill>
                <a:srgbClr val="00FF00"/>
              </a:solidFill>
              <a:latin typeface="Australian Sunrise" pitchFamily="2" charset="0"/>
            </a:endParaRPr>
          </a:p>
          <a:p>
            <a:r>
              <a:rPr lang="en-US" sz="4400" i="1" u="sng" dirty="0" smtClean="0">
                <a:solidFill>
                  <a:srgbClr val="00FF00"/>
                </a:solidFill>
                <a:latin typeface="Australian Sunrise" pitchFamily="2" charset="0"/>
              </a:rPr>
              <a:t>the </a:t>
            </a:r>
            <a:r>
              <a:rPr lang="en-US" sz="4400" i="1" u="sng" dirty="0">
                <a:solidFill>
                  <a:srgbClr val="00FF00"/>
                </a:solidFill>
                <a:latin typeface="Australian Sunrise" pitchFamily="2" charset="0"/>
              </a:rPr>
              <a:t>Truth</a:t>
            </a:r>
            <a:r>
              <a:rPr lang="en-US" sz="3600" i="1" dirty="0">
                <a:solidFill>
                  <a:srgbClr val="00FF00"/>
                </a:solidFill>
                <a:latin typeface="Australian Sunrise" pitchFamily="2" charset="0"/>
              </a:rPr>
              <a:t> </a:t>
            </a:r>
            <a:r>
              <a:rPr lang="en-US" i="1" dirty="0">
                <a:solidFill>
                  <a:srgbClr val="00FF00"/>
                </a:solidFill>
                <a:latin typeface="Australian Sunrise" pitchFamily="2" charset="0"/>
              </a:rPr>
              <a:t>and</a:t>
            </a:r>
            <a:r>
              <a:rPr lang="en-US" sz="3600" i="1" dirty="0">
                <a:solidFill>
                  <a:srgbClr val="00FF00"/>
                </a:solidFill>
                <a:latin typeface="Australian Sunrise" pitchFamily="2" charset="0"/>
              </a:rPr>
              <a:t> </a:t>
            </a:r>
            <a:endParaRPr lang="en-US" sz="3600" i="1" dirty="0" smtClean="0">
              <a:solidFill>
                <a:srgbClr val="00FF00"/>
              </a:solidFill>
              <a:latin typeface="Australian Sunrise" pitchFamily="2" charset="0"/>
            </a:endParaRPr>
          </a:p>
          <a:p>
            <a:r>
              <a:rPr lang="en-US" sz="4400" i="1" u="sng" dirty="0" smtClean="0">
                <a:solidFill>
                  <a:srgbClr val="00FF00"/>
                </a:solidFill>
                <a:latin typeface="Australian Sunrise" pitchFamily="2" charset="0"/>
              </a:rPr>
              <a:t>the </a:t>
            </a:r>
            <a:r>
              <a:rPr lang="en-US" sz="4400" i="1" u="sng" dirty="0">
                <a:solidFill>
                  <a:srgbClr val="00FF00"/>
                </a:solidFill>
                <a:latin typeface="Australian Sunrise" pitchFamily="2" charset="0"/>
              </a:rPr>
              <a:t>Life</a:t>
            </a:r>
            <a:r>
              <a:rPr lang="en-US" sz="3600" i="1" dirty="0">
                <a:solidFill>
                  <a:srgbClr val="00FF00"/>
                </a:solidFill>
                <a:latin typeface="Australian Sunrise" pitchFamily="2" charset="0"/>
              </a:rPr>
              <a:t>; </a:t>
            </a:r>
            <a:endParaRPr lang="en-US" sz="3600" i="1" dirty="0" smtClean="0">
              <a:solidFill>
                <a:srgbClr val="00FF00"/>
              </a:solidFill>
              <a:latin typeface="Australian Sunrise" pitchFamily="2" charset="0"/>
            </a:endParaRPr>
          </a:p>
          <a:p>
            <a:r>
              <a:rPr lang="en-US" sz="3600" i="1" dirty="0" smtClean="0">
                <a:solidFill>
                  <a:srgbClr val="00FF00"/>
                </a:solidFill>
                <a:latin typeface="Australian Sunrise" pitchFamily="2" charset="0"/>
              </a:rPr>
              <a:t>no </a:t>
            </a:r>
            <a:r>
              <a:rPr lang="en-US" sz="3600" i="1" dirty="0">
                <a:solidFill>
                  <a:srgbClr val="00FF00"/>
                </a:solidFill>
                <a:latin typeface="Australian Sunrise" pitchFamily="2" charset="0"/>
              </a:rPr>
              <a:t>one </a:t>
            </a:r>
            <a:endParaRPr lang="en-US" sz="3600" i="1" dirty="0" smtClean="0">
              <a:solidFill>
                <a:srgbClr val="00FF00"/>
              </a:solidFill>
              <a:latin typeface="Australian Sunrise" pitchFamily="2" charset="0"/>
            </a:endParaRPr>
          </a:p>
          <a:p>
            <a:r>
              <a:rPr lang="en-US" sz="3600" i="1" dirty="0" smtClean="0">
                <a:solidFill>
                  <a:srgbClr val="00FF00"/>
                </a:solidFill>
                <a:latin typeface="Australian Sunrise" pitchFamily="2" charset="0"/>
              </a:rPr>
              <a:t>comes </a:t>
            </a:r>
            <a:r>
              <a:rPr lang="en-US" sz="3600" i="1" dirty="0">
                <a:solidFill>
                  <a:srgbClr val="00FF00"/>
                </a:solidFill>
                <a:latin typeface="Australian Sunrise" pitchFamily="2" charset="0"/>
              </a:rPr>
              <a:t>to the Father except </a:t>
            </a:r>
            <a:r>
              <a:rPr lang="en-US" sz="3600" i="1" dirty="0" smtClean="0">
                <a:solidFill>
                  <a:srgbClr val="00FF00"/>
                </a:solidFill>
                <a:latin typeface="Australian Sunrise" pitchFamily="2" charset="0"/>
              </a:rPr>
              <a:t>by </a:t>
            </a:r>
            <a:r>
              <a:rPr lang="en-US" sz="3200" i="1" dirty="0" smtClean="0">
                <a:solidFill>
                  <a:srgbClr val="00FF00"/>
                </a:solidFill>
                <a:latin typeface="Australian Sunrise" pitchFamily="2" charset="0"/>
              </a:rPr>
              <a:t>(through</a:t>
            </a:r>
            <a:r>
              <a:rPr lang="en-US" sz="3200" i="1" dirty="0">
                <a:solidFill>
                  <a:srgbClr val="00FF00"/>
                </a:solidFill>
                <a:latin typeface="Australian Sunrise" pitchFamily="2" charset="0"/>
              </a:rPr>
              <a:t>) </a:t>
            </a:r>
            <a:r>
              <a:rPr lang="en-US" sz="3600" i="1" dirty="0" smtClean="0">
                <a:solidFill>
                  <a:srgbClr val="FF0000"/>
                </a:solidFill>
                <a:latin typeface="Australian Sunrise" pitchFamily="2" charset="0"/>
              </a:rPr>
              <a:t>Me</a:t>
            </a:r>
            <a:r>
              <a:rPr lang="en-US" sz="3600" i="1" dirty="0" smtClean="0">
                <a:solidFill>
                  <a:srgbClr val="00FF00"/>
                </a:solidFill>
                <a:latin typeface="Australian Sunrise" pitchFamily="2" charset="0"/>
              </a:rPr>
              <a:t>!  </a:t>
            </a:r>
            <a:r>
              <a:rPr lang="en-US" sz="2800" i="1" dirty="0">
                <a:solidFill>
                  <a:srgbClr val="00FF00"/>
                </a:solidFill>
                <a:latin typeface="Australian Sunrise" pitchFamily="2" charset="0"/>
              </a:rPr>
              <a:t>(John 14:6) </a:t>
            </a:r>
          </a:p>
        </p:txBody>
      </p:sp>
      <p:sp>
        <p:nvSpPr>
          <p:cNvPr id="4" name="Rectangle 13"/>
          <p:cNvSpPr>
            <a:spLocks noChangeArrowheads="1"/>
          </p:cNvSpPr>
          <p:nvPr/>
        </p:nvSpPr>
        <p:spPr bwMode="auto">
          <a:xfrm>
            <a:off x="6047656" y="5589240"/>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
        <p:nvSpPr>
          <p:cNvPr id="5" name="TextBox 3"/>
          <p:cNvSpPr txBox="1">
            <a:spLocks noChangeArrowheads="1"/>
          </p:cNvSpPr>
          <p:nvPr/>
        </p:nvSpPr>
        <p:spPr bwMode="auto">
          <a:xfrm>
            <a:off x="4391472" y="4149080"/>
            <a:ext cx="4752528" cy="1384300"/>
          </a:xfrm>
          <a:prstGeom prst="rect">
            <a:avLst/>
          </a:prstGeom>
          <a:noFill/>
          <a:ln w="9525">
            <a:noFill/>
            <a:miter lim="800000"/>
            <a:headEnd/>
            <a:tailEnd/>
          </a:ln>
        </p:spPr>
        <p:txBody>
          <a:bodyPr wrap="square">
            <a:spAutoFit/>
          </a:bodyPr>
          <a:lstStyle/>
          <a:p>
            <a:r>
              <a:rPr lang="en-US" sz="2800" b="1" dirty="0">
                <a:solidFill>
                  <a:srgbClr val="FFFF00"/>
                </a:solidFill>
                <a:effectLst>
                  <a:outerShdw blurRad="38100" dist="38100" dir="2700000" algn="tl">
                    <a:srgbClr val="000000">
                      <a:alpha val="43137"/>
                    </a:srgbClr>
                  </a:outerShdw>
                </a:effectLst>
                <a:latin typeface="Australian Sunrise" pitchFamily="2" charset="0"/>
              </a:rPr>
              <a:t>The Law </a:t>
            </a:r>
            <a:r>
              <a:rPr lang="en-US" sz="2800" b="1" dirty="0" smtClean="0">
                <a:solidFill>
                  <a:srgbClr val="FFFF00"/>
                </a:solidFill>
                <a:effectLst>
                  <a:outerShdw blurRad="38100" dist="38100" dir="2700000" algn="tl">
                    <a:srgbClr val="000000">
                      <a:alpha val="43137"/>
                    </a:srgbClr>
                  </a:outerShdw>
                </a:effectLst>
                <a:latin typeface="Australian Sunrise" pitchFamily="2" charset="0"/>
              </a:rPr>
              <a:t>	= </a:t>
            </a:r>
            <a:r>
              <a:rPr lang="en-US" sz="2800" b="1" dirty="0">
                <a:solidFill>
                  <a:srgbClr val="FFFF00"/>
                </a:solidFill>
                <a:effectLst>
                  <a:outerShdw blurRad="38100" dist="38100" dir="2700000" algn="tl">
                    <a:srgbClr val="000000">
                      <a:alpha val="43137"/>
                    </a:srgbClr>
                  </a:outerShdw>
                </a:effectLst>
                <a:latin typeface="Australian Sunrise" pitchFamily="2" charset="0"/>
              </a:rPr>
              <a:t>The Way</a:t>
            </a:r>
          </a:p>
          <a:p>
            <a:r>
              <a:rPr lang="en-US" sz="2800" b="1" dirty="0">
                <a:solidFill>
                  <a:srgbClr val="FFFF00"/>
                </a:solidFill>
                <a:effectLst>
                  <a:outerShdw blurRad="38100" dist="38100" dir="2700000" algn="tl">
                    <a:srgbClr val="000000">
                      <a:alpha val="43137"/>
                    </a:srgbClr>
                  </a:outerShdw>
                </a:effectLst>
                <a:latin typeface="Australian Sunrise" pitchFamily="2" charset="0"/>
              </a:rPr>
              <a:t>The Manna = The truth</a:t>
            </a:r>
          </a:p>
          <a:p>
            <a:r>
              <a:rPr lang="en-US" sz="2800" b="1" dirty="0">
                <a:solidFill>
                  <a:srgbClr val="FFFF00"/>
                </a:solidFill>
                <a:effectLst>
                  <a:outerShdw blurRad="38100" dist="38100" dir="2700000" algn="tl">
                    <a:srgbClr val="000000">
                      <a:alpha val="43137"/>
                    </a:srgbClr>
                  </a:outerShdw>
                </a:effectLst>
                <a:latin typeface="Australian Sunrise" pitchFamily="2" charset="0"/>
              </a:rPr>
              <a:t>The Rod </a:t>
            </a:r>
            <a:r>
              <a:rPr lang="en-US" sz="2800" b="1" dirty="0" smtClean="0">
                <a:solidFill>
                  <a:srgbClr val="FFFF00"/>
                </a:solidFill>
                <a:effectLst>
                  <a:outerShdw blurRad="38100" dist="38100" dir="2700000" algn="tl">
                    <a:srgbClr val="000000">
                      <a:alpha val="43137"/>
                    </a:srgbClr>
                  </a:outerShdw>
                </a:effectLst>
                <a:latin typeface="Australian Sunrise" pitchFamily="2" charset="0"/>
              </a:rPr>
              <a:t>	= </a:t>
            </a:r>
            <a:r>
              <a:rPr lang="en-US" sz="2800" b="1" dirty="0">
                <a:solidFill>
                  <a:srgbClr val="FFFF00"/>
                </a:solidFill>
                <a:effectLst>
                  <a:outerShdw blurRad="38100" dist="38100" dir="2700000" algn="tl">
                    <a:srgbClr val="000000">
                      <a:alpha val="43137"/>
                    </a:srgbClr>
                  </a:outerShdw>
                </a:effectLst>
                <a:latin typeface="Australian Sunrise" pitchFamily="2" charset="0"/>
              </a:rPr>
              <a:t>The life</a:t>
            </a:r>
          </a:p>
        </p:txBody>
      </p:sp>
    </p:spTree>
  </p:cSld>
  <p:clrMapOvr>
    <a:masterClrMapping/>
  </p:clrMapOvr>
  <p:transition>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Afbeelding 5" descr="stairwayToHeaven2.jpg"/>
          <p:cNvPicPr>
            <a:picLocks noChangeAspect="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39941" name="Text Box 5"/>
          <p:cNvSpPr txBox="1">
            <a:spLocks noChangeArrowheads="1"/>
          </p:cNvSpPr>
          <p:nvPr/>
        </p:nvSpPr>
        <p:spPr bwMode="auto">
          <a:xfrm>
            <a:off x="357188" y="0"/>
            <a:ext cx="8429625" cy="2124075"/>
          </a:xfrm>
          <a:prstGeom prst="rect">
            <a:avLst/>
          </a:prstGeom>
          <a:noFill/>
          <a:ln w="9525">
            <a:noFill/>
            <a:miter lim="800000"/>
            <a:headEnd/>
            <a:tailEnd/>
          </a:ln>
        </p:spPr>
        <p:txBody>
          <a:bodyPr>
            <a:spAutoFit/>
          </a:bodyPr>
          <a:lstStyle/>
          <a:p>
            <a:pPr algn="ctr">
              <a:spcBef>
                <a:spcPct val="50000"/>
              </a:spcBef>
            </a:pPr>
            <a:r>
              <a:rPr lang="nl-NL" sz="4400">
                <a:solidFill>
                  <a:srgbClr val="FFFF00"/>
                </a:solidFill>
                <a:latin typeface="Australian Sunrise" pitchFamily="2" charset="0"/>
              </a:rPr>
              <a:t>G-D provided us the way to Heaven through </a:t>
            </a:r>
            <a:br>
              <a:rPr lang="nl-NL" sz="4400">
                <a:solidFill>
                  <a:srgbClr val="FFFF00"/>
                </a:solidFill>
                <a:latin typeface="Australian Sunrise" pitchFamily="2" charset="0"/>
              </a:rPr>
            </a:br>
            <a:r>
              <a:rPr lang="nl-NL" sz="4400">
                <a:solidFill>
                  <a:srgbClr val="FFFF00"/>
                </a:solidFill>
                <a:latin typeface="Australian Sunrise" pitchFamily="2" charset="0"/>
              </a:rPr>
              <a:t>His </a:t>
            </a:r>
            <a:r>
              <a:rPr lang="nl-NL" sz="4400">
                <a:solidFill>
                  <a:srgbClr val="FF0000"/>
                </a:solidFill>
                <a:latin typeface="Australian Sunrise" pitchFamily="2" charset="0"/>
              </a:rPr>
              <a:t>Son Yeshua!</a:t>
            </a:r>
          </a:p>
        </p:txBody>
      </p:sp>
      <p:sp>
        <p:nvSpPr>
          <p:cNvPr id="40964" name="Tekstvak 6"/>
          <p:cNvSpPr txBox="1">
            <a:spLocks noChangeArrowheads="1"/>
          </p:cNvSpPr>
          <p:nvPr/>
        </p:nvSpPr>
        <p:spPr bwMode="auto">
          <a:xfrm>
            <a:off x="179512" y="3933056"/>
            <a:ext cx="8643937" cy="1568450"/>
          </a:xfrm>
          <a:prstGeom prst="rect">
            <a:avLst/>
          </a:prstGeom>
          <a:noFill/>
          <a:ln w="9525">
            <a:noFill/>
            <a:miter lim="800000"/>
            <a:headEnd/>
            <a:tailEnd/>
          </a:ln>
        </p:spPr>
        <p:txBody>
          <a:bodyPr>
            <a:spAutoFit/>
          </a:bodyPr>
          <a:lstStyle/>
          <a:p>
            <a:pPr algn="ctr"/>
            <a:r>
              <a:rPr lang="nl-BE" sz="3200" dirty="0">
                <a:solidFill>
                  <a:srgbClr val="FFFF00"/>
                </a:solidFill>
                <a:latin typeface="Australian Sunrise" pitchFamily="2" charset="0"/>
              </a:rPr>
              <a:t>The Way through </a:t>
            </a:r>
            <a:r>
              <a:rPr lang="nl-BE" sz="3200" b="1" dirty="0">
                <a:solidFill>
                  <a:srgbClr val="FF0000"/>
                </a:solidFill>
                <a:latin typeface="Australian Sunrise" pitchFamily="2" charset="0"/>
              </a:rPr>
              <a:t>Yeshua, His Blood</a:t>
            </a:r>
            <a:r>
              <a:rPr lang="nl-BE" sz="3200" dirty="0">
                <a:solidFill>
                  <a:srgbClr val="FFFF00"/>
                </a:solidFill>
                <a:latin typeface="Australian Sunrise" pitchFamily="2" charset="0"/>
              </a:rPr>
              <a:t>, the cleansing, </a:t>
            </a:r>
            <a:r>
              <a:rPr lang="nl-BE" sz="3200" b="1" i="1" dirty="0">
                <a:solidFill>
                  <a:srgbClr val="00FF00"/>
                </a:solidFill>
                <a:latin typeface="Australian Sunrise" pitchFamily="2" charset="0"/>
              </a:rPr>
              <a:t>The Word</a:t>
            </a:r>
            <a:r>
              <a:rPr lang="nl-BE" sz="3200" dirty="0">
                <a:solidFill>
                  <a:srgbClr val="FFFF00"/>
                </a:solidFill>
                <a:latin typeface="Australian Sunrise" pitchFamily="2" charset="0"/>
              </a:rPr>
              <a:t>, Worship, praise, Humility, trust in, G-D’s Laws &amp; Statutes….</a:t>
            </a:r>
          </a:p>
        </p:txBody>
      </p:sp>
      <p:sp>
        <p:nvSpPr>
          <p:cNvPr id="5" name="Rectangle 13"/>
          <p:cNvSpPr>
            <a:spLocks noChangeArrowheads="1"/>
          </p:cNvSpPr>
          <p:nvPr/>
        </p:nvSpPr>
        <p:spPr bwMode="auto">
          <a:xfrm>
            <a:off x="0" y="544522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580">
                                          <p:stCondLst>
                                            <p:cond delay="0"/>
                                          </p:stCondLst>
                                        </p:cTn>
                                        <p:tgtEl>
                                          <p:spTgt spid="39941"/>
                                        </p:tgtEl>
                                      </p:cBhvr>
                                    </p:animEffect>
                                    <p:anim calcmode="lin" valueType="num">
                                      <p:cBhvr>
                                        <p:cTn id="8" dur="1822" tmFilter="0,0; 0.14,0.36; 0.43,0.73; 0.71,0.91; 1.0,1.0">
                                          <p:stCondLst>
                                            <p:cond delay="0"/>
                                          </p:stCondLst>
                                        </p:cTn>
                                        <p:tgtEl>
                                          <p:spTgt spid="399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1"/>
                                        </p:tgtEl>
                                      </p:cBhvr>
                                      <p:to x="100000" y="60000"/>
                                    </p:animScale>
                                    <p:animScale>
                                      <p:cBhvr>
                                        <p:cTn id="14" dur="166" decel="50000">
                                          <p:stCondLst>
                                            <p:cond delay="676"/>
                                          </p:stCondLst>
                                        </p:cTn>
                                        <p:tgtEl>
                                          <p:spTgt spid="39941"/>
                                        </p:tgtEl>
                                      </p:cBhvr>
                                      <p:to x="100000" y="100000"/>
                                    </p:animScale>
                                    <p:animScale>
                                      <p:cBhvr>
                                        <p:cTn id="15" dur="26">
                                          <p:stCondLst>
                                            <p:cond delay="1312"/>
                                          </p:stCondLst>
                                        </p:cTn>
                                        <p:tgtEl>
                                          <p:spTgt spid="39941"/>
                                        </p:tgtEl>
                                      </p:cBhvr>
                                      <p:to x="100000" y="80000"/>
                                    </p:animScale>
                                    <p:animScale>
                                      <p:cBhvr>
                                        <p:cTn id="16" dur="166" decel="50000">
                                          <p:stCondLst>
                                            <p:cond delay="1338"/>
                                          </p:stCondLst>
                                        </p:cTn>
                                        <p:tgtEl>
                                          <p:spTgt spid="39941"/>
                                        </p:tgtEl>
                                      </p:cBhvr>
                                      <p:to x="100000" y="100000"/>
                                    </p:animScale>
                                    <p:animScale>
                                      <p:cBhvr>
                                        <p:cTn id="17" dur="26">
                                          <p:stCondLst>
                                            <p:cond delay="1642"/>
                                          </p:stCondLst>
                                        </p:cTn>
                                        <p:tgtEl>
                                          <p:spTgt spid="39941"/>
                                        </p:tgtEl>
                                      </p:cBhvr>
                                      <p:to x="100000" y="90000"/>
                                    </p:animScale>
                                    <p:animScale>
                                      <p:cBhvr>
                                        <p:cTn id="18" dur="166" decel="50000">
                                          <p:stCondLst>
                                            <p:cond delay="1668"/>
                                          </p:stCondLst>
                                        </p:cTn>
                                        <p:tgtEl>
                                          <p:spTgt spid="39941"/>
                                        </p:tgtEl>
                                      </p:cBhvr>
                                      <p:to x="100000" y="100000"/>
                                    </p:animScale>
                                    <p:animScale>
                                      <p:cBhvr>
                                        <p:cTn id="19" dur="26">
                                          <p:stCondLst>
                                            <p:cond delay="1808"/>
                                          </p:stCondLst>
                                        </p:cTn>
                                        <p:tgtEl>
                                          <p:spTgt spid="39941"/>
                                        </p:tgtEl>
                                      </p:cBhvr>
                                      <p:to x="100000" y="95000"/>
                                    </p:animScale>
                                    <p:animScale>
                                      <p:cBhvr>
                                        <p:cTn id="20" dur="166" decel="50000">
                                          <p:stCondLst>
                                            <p:cond delay="1834"/>
                                          </p:stCondLst>
                                        </p:cTn>
                                        <p:tgtEl>
                                          <p:spTgt spid="399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Afbeelding 5" descr="Shekinah.jpg"/>
          <p:cNvPicPr>
            <a:picLocks noChangeAspect="1"/>
          </p:cNvPicPr>
          <p:nvPr/>
        </p:nvPicPr>
        <p:blipFill>
          <a:blip r:embed="rId2" cstate="print"/>
          <a:srcRect/>
          <a:stretch>
            <a:fillRect/>
          </a:stretch>
        </p:blipFill>
        <p:spPr bwMode="auto">
          <a:xfrm>
            <a:off x="25400" y="0"/>
            <a:ext cx="9118600" cy="6858000"/>
          </a:xfrm>
          <a:prstGeom prst="rect">
            <a:avLst/>
          </a:prstGeom>
          <a:noFill/>
          <a:ln w="9525">
            <a:noFill/>
            <a:miter lim="800000"/>
            <a:headEnd/>
            <a:tailEnd/>
          </a:ln>
        </p:spPr>
      </p:pic>
      <p:sp>
        <p:nvSpPr>
          <p:cNvPr id="38917" name="Text Box 5"/>
          <p:cNvSpPr txBox="1">
            <a:spLocks noChangeArrowheads="1"/>
          </p:cNvSpPr>
          <p:nvPr/>
        </p:nvSpPr>
        <p:spPr bwMode="auto">
          <a:xfrm>
            <a:off x="0" y="188913"/>
            <a:ext cx="9144000" cy="1322387"/>
          </a:xfrm>
          <a:prstGeom prst="rect">
            <a:avLst/>
          </a:prstGeom>
          <a:noFill/>
          <a:ln w="9525">
            <a:noFill/>
            <a:miter lim="800000"/>
            <a:headEnd/>
            <a:tailEnd/>
          </a:ln>
        </p:spPr>
        <p:txBody>
          <a:bodyPr>
            <a:spAutoFit/>
          </a:bodyPr>
          <a:lstStyle/>
          <a:p>
            <a:pPr algn="ctr">
              <a:spcBef>
                <a:spcPct val="50000"/>
              </a:spcBef>
            </a:pPr>
            <a:r>
              <a:rPr lang="nl-NL" sz="4000">
                <a:solidFill>
                  <a:srgbClr val="FFFF00"/>
                </a:solidFill>
                <a:latin typeface="Australian Sunrise" pitchFamily="2" charset="0"/>
              </a:rPr>
              <a:t>Now, </a:t>
            </a:r>
            <a:r>
              <a:rPr lang="nl-NL" sz="4000">
                <a:solidFill>
                  <a:srgbClr val="0000FF"/>
                </a:solidFill>
                <a:latin typeface="Australian Sunrise" pitchFamily="2" charset="0"/>
              </a:rPr>
              <a:t>the Holy Spirit </a:t>
            </a:r>
            <a:r>
              <a:rPr lang="nl-NL" sz="4000">
                <a:solidFill>
                  <a:srgbClr val="FFFF00"/>
                </a:solidFill>
                <a:latin typeface="Australian Sunrise" pitchFamily="2" charset="0"/>
              </a:rPr>
              <a:t>is send to us </a:t>
            </a:r>
            <a:br>
              <a:rPr lang="nl-NL" sz="4000">
                <a:solidFill>
                  <a:srgbClr val="FFFF00"/>
                </a:solidFill>
                <a:latin typeface="Australian Sunrise" pitchFamily="2" charset="0"/>
              </a:rPr>
            </a:br>
            <a:r>
              <a:rPr lang="nl-NL" sz="4000">
                <a:solidFill>
                  <a:srgbClr val="FFFF00"/>
                </a:solidFill>
                <a:latin typeface="Australian Sunrise" pitchFamily="2" charset="0"/>
              </a:rPr>
              <a:t>as a conforter!</a:t>
            </a:r>
          </a:p>
        </p:txBody>
      </p:sp>
      <p:sp>
        <p:nvSpPr>
          <p:cNvPr id="4" name="Rectangle 13"/>
          <p:cNvSpPr>
            <a:spLocks noChangeArrowheads="1"/>
          </p:cNvSpPr>
          <p:nvPr/>
        </p:nvSpPr>
        <p:spPr bwMode="auto">
          <a:xfrm>
            <a:off x="0" y="5445224"/>
            <a:ext cx="3096344" cy="338554"/>
          </a:xfrm>
          <a:prstGeom prst="rect">
            <a:avLst/>
          </a:prstGeom>
          <a:noFill/>
          <a:ln w="9525">
            <a:noFill/>
            <a:miter lim="800000"/>
            <a:headEnd/>
            <a:tailEnd/>
          </a:ln>
          <a:effectLst/>
        </p:spPr>
        <p:txBody>
          <a:bodyPr wrap="square">
            <a:spAutoFit/>
          </a:bodyPr>
          <a:lstStyle/>
          <a:p>
            <a:pPr algn="ctr">
              <a:defRPr/>
            </a:pPr>
            <a:r>
              <a:rPr lang="en-US" sz="1200" b="1" dirty="0">
                <a:solidFill>
                  <a:srgbClr val="F4EE00"/>
                </a:solidFill>
                <a:effectLst>
                  <a:outerShdw blurRad="38100" dist="38100" dir="2700000" algn="tl">
                    <a:srgbClr val="000000"/>
                  </a:outerShdw>
                </a:effectLst>
                <a:latin typeface="Papyrus" pitchFamily="66" charset="0"/>
              </a:rPr>
              <a:t>God’s</a:t>
            </a:r>
            <a:r>
              <a:rPr lang="en-US" sz="1200" b="1" dirty="0">
                <a:solidFill>
                  <a:srgbClr val="FFFF99"/>
                </a:solidFill>
                <a:effectLst>
                  <a:outerShdw blurRad="38100" dist="38100" dir="2700000" algn="tl">
                    <a:srgbClr val="000000"/>
                  </a:outerShdw>
                </a:effectLst>
                <a:latin typeface="Papyrus" pitchFamily="66" charset="0"/>
              </a:rPr>
              <a:t> </a:t>
            </a:r>
            <a:r>
              <a:rPr lang="en-US" sz="12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down)">
                                      <p:cBhvr>
                                        <p:cTn id="7" dur="580">
                                          <p:stCondLst>
                                            <p:cond delay="0"/>
                                          </p:stCondLst>
                                        </p:cTn>
                                        <p:tgtEl>
                                          <p:spTgt spid="38917"/>
                                        </p:tgtEl>
                                      </p:cBhvr>
                                    </p:animEffect>
                                    <p:anim calcmode="lin" valueType="num">
                                      <p:cBhvr>
                                        <p:cTn id="8" dur="1822" tmFilter="0,0; 0.14,0.36; 0.43,0.73; 0.71,0.91; 1.0,1.0">
                                          <p:stCondLst>
                                            <p:cond delay="0"/>
                                          </p:stCondLst>
                                        </p:cTn>
                                        <p:tgtEl>
                                          <p:spTgt spid="389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7"/>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7"/>
                                        </p:tgtEl>
                                      </p:cBhvr>
                                      <p:to x="100000" y="60000"/>
                                    </p:animScale>
                                    <p:animScale>
                                      <p:cBhvr>
                                        <p:cTn id="14" dur="166" decel="50000">
                                          <p:stCondLst>
                                            <p:cond delay="676"/>
                                          </p:stCondLst>
                                        </p:cTn>
                                        <p:tgtEl>
                                          <p:spTgt spid="38917"/>
                                        </p:tgtEl>
                                      </p:cBhvr>
                                      <p:to x="100000" y="100000"/>
                                    </p:animScale>
                                    <p:animScale>
                                      <p:cBhvr>
                                        <p:cTn id="15" dur="26">
                                          <p:stCondLst>
                                            <p:cond delay="1312"/>
                                          </p:stCondLst>
                                        </p:cTn>
                                        <p:tgtEl>
                                          <p:spTgt spid="38917"/>
                                        </p:tgtEl>
                                      </p:cBhvr>
                                      <p:to x="100000" y="80000"/>
                                    </p:animScale>
                                    <p:animScale>
                                      <p:cBhvr>
                                        <p:cTn id="16" dur="166" decel="50000">
                                          <p:stCondLst>
                                            <p:cond delay="1338"/>
                                          </p:stCondLst>
                                        </p:cTn>
                                        <p:tgtEl>
                                          <p:spTgt spid="38917"/>
                                        </p:tgtEl>
                                      </p:cBhvr>
                                      <p:to x="100000" y="100000"/>
                                    </p:animScale>
                                    <p:animScale>
                                      <p:cBhvr>
                                        <p:cTn id="17" dur="26">
                                          <p:stCondLst>
                                            <p:cond delay="1642"/>
                                          </p:stCondLst>
                                        </p:cTn>
                                        <p:tgtEl>
                                          <p:spTgt spid="38917"/>
                                        </p:tgtEl>
                                      </p:cBhvr>
                                      <p:to x="100000" y="90000"/>
                                    </p:animScale>
                                    <p:animScale>
                                      <p:cBhvr>
                                        <p:cTn id="18" dur="166" decel="50000">
                                          <p:stCondLst>
                                            <p:cond delay="1668"/>
                                          </p:stCondLst>
                                        </p:cTn>
                                        <p:tgtEl>
                                          <p:spTgt spid="38917"/>
                                        </p:tgtEl>
                                      </p:cBhvr>
                                      <p:to x="100000" y="100000"/>
                                    </p:animScale>
                                    <p:animScale>
                                      <p:cBhvr>
                                        <p:cTn id="19" dur="26">
                                          <p:stCondLst>
                                            <p:cond delay="1808"/>
                                          </p:stCondLst>
                                        </p:cTn>
                                        <p:tgtEl>
                                          <p:spTgt spid="38917"/>
                                        </p:tgtEl>
                                      </p:cBhvr>
                                      <p:to x="100000" y="95000"/>
                                    </p:animScale>
                                    <p:animScale>
                                      <p:cBhvr>
                                        <p:cTn id="20" dur="166" decel="50000">
                                          <p:stCondLst>
                                            <p:cond delay="1834"/>
                                          </p:stCondLst>
                                        </p:cTn>
                                        <p:tgtEl>
                                          <p:spTgt spid="389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descr="GrainFiel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3667" name="Rectangle 3"/>
          <p:cNvSpPr>
            <a:spLocks noGrp="1" noChangeArrowheads="1"/>
          </p:cNvSpPr>
          <p:nvPr>
            <p:ph sz="quarter" idx="1"/>
          </p:nvPr>
        </p:nvSpPr>
        <p:spPr>
          <a:xfrm>
            <a:off x="0" y="2132856"/>
            <a:ext cx="9144000" cy="2209800"/>
          </a:xfrm>
        </p:spPr>
        <p:txBody>
          <a:bodyPr>
            <a:normAutofit fontScale="92500"/>
          </a:bodyPr>
          <a:lstStyle/>
          <a:p>
            <a:pPr algn="ctr" eaLnBrk="1" hangingPunct="1">
              <a:lnSpc>
                <a:spcPct val="80000"/>
              </a:lnSpc>
              <a:buFontTx/>
              <a:buNone/>
              <a:defRPr/>
            </a:pPr>
            <a:r>
              <a:rPr lang="en-US" sz="3600" b="1" u="sng" dirty="0" smtClean="0">
                <a:solidFill>
                  <a:srgbClr val="808000"/>
                </a:solidFill>
                <a:latin typeface="Papyrus" pitchFamily="66" charset="0"/>
                <a:hlinkClick r:id="rId3"/>
              </a:rPr>
              <a:t>www.Endtimeharvestrevival.org</a:t>
            </a:r>
            <a:endParaRPr lang="en-US" sz="3600" b="1" u="sng" dirty="0" smtClean="0">
              <a:solidFill>
                <a:srgbClr val="808000"/>
              </a:solidFill>
              <a:latin typeface="Papyrus" pitchFamily="66" charset="0"/>
            </a:endParaRPr>
          </a:p>
          <a:p>
            <a:pPr algn="ctr" eaLnBrk="1" hangingPunct="1">
              <a:lnSpc>
                <a:spcPct val="80000"/>
              </a:lnSpc>
              <a:buFontTx/>
              <a:buNone/>
              <a:defRPr/>
            </a:pPr>
            <a:r>
              <a:rPr lang="en-US" sz="2400" b="1" dirty="0" smtClean="0">
                <a:solidFill>
                  <a:srgbClr val="FFFFC1"/>
                </a:solidFill>
                <a:latin typeface="Papyrus" pitchFamily="66" charset="0"/>
              </a:rPr>
              <a:t>This power Point presentation is created by:</a:t>
            </a:r>
          </a:p>
          <a:p>
            <a:pPr algn="ctr" eaLnBrk="1" hangingPunct="1">
              <a:lnSpc>
                <a:spcPct val="80000"/>
              </a:lnSpc>
              <a:buFontTx/>
              <a:buNone/>
              <a:defRPr/>
            </a:pPr>
            <a:r>
              <a:rPr lang="en-US" sz="2400" b="1" dirty="0" smtClean="0">
                <a:solidFill>
                  <a:srgbClr val="FFFFC1"/>
                </a:solidFill>
                <a:latin typeface="Papyrus" pitchFamily="66" charset="0"/>
              </a:rPr>
              <a:t>Paulus van Beek</a:t>
            </a:r>
          </a:p>
          <a:p>
            <a:pPr algn="ctr">
              <a:lnSpc>
                <a:spcPct val="80000"/>
              </a:lnSpc>
              <a:buFont typeface="Wingdings" pitchFamily="2" charset="2"/>
              <a:buNone/>
              <a:defRPr/>
            </a:pPr>
            <a:r>
              <a:rPr lang="en-US" b="1" i="1" dirty="0" smtClean="0">
                <a:solidFill>
                  <a:srgbClr val="00FF00"/>
                </a:solidFill>
                <a:latin typeface="Papyrus" pitchFamily="66" charset="0"/>
              </a:rPr>
              <a:t>Use the sickle, for the time has come for you to harvest; </a:t>
            </a:r>
            <a:br>
              <a:rPr lang="en-US" b="1" i="1" dirty="0" smtClean="0">
                <a:solidFill>
                  <a:srgbClr val="00FF00"/>
                </a:solidFill>
                <a:latin typeface="Papyrus" pitchFamily="66" charset="0"/>
              </a:rPr>
            </a:br>
            <a:r>
              <a:rPr lang="en-US" b="1" i="1" dirty="0" smtClean="0">
                <a:solidFill>
                  <a:srgbClr val="00FF00"/>
                </a:solidFill>
                <a:latin typeface="Papyrus" pitchFamily="66" charset="0"/>
              </a:rPr>
              <a:t>the crop is ripe on the earth." Revelation 14:15</a:t>
            </a:r>
          </a:p>
          <a:p>
            <a:pPr algn="ctr" eaLnBrk="1" hangingPunct="1">
              <a:lnSpc>
                <a:spcPct val="80000"/>
              </a:lnSpc>
              <a:buFontTx/>
              <a:buNone/>
              <a:defRPr/>
            </a:pPr>
            <a:endParaRPr lang="en-US" sz="2400" b="1" dirty="0" smtClean="0">
              <a:solidFill>
                <a:srgbClr val="FFFFC1"/>
              </a:solidFill>
              <a:latin typeface="Papyrus" pitchFamily="66" charset="0"/>
            </a:endParaRPr>
          </a:p>
          <a:p>
            <a:pPr algn="ctr" eaLnBrk="1" hangingPunct="1">
              <a:lnSpc>
                <a:spcPct val="80000"/>
              </a:lnSpc>
              <a:buFontTx/>
              <a:buNone/>
              <a:defRPr/>
            </a:pPr>
            <a:endParaRPr lang="en-US" sz="2400" b="1" dirty="0" smtClean="0">
              <a:solidFill>
                <a:srgbClr val="FFFFC1"/>
              </a:solidFill>
              <a:latin typeface="Papyrus" pitchFamily="66" charset="0"/>
            </a:endParaRPr>
          </a:p>
          <a:p>
            <a:pPr algn="ctr" eaLnBrk="1" hangingPunct="1">
              <a:lnSpc>
                <a:spcPct val="80000"/>
              </a:lnSpc>
              <a:buFontTx/>
              <a:buNone/>
              <a:defRPr/>
            </a:pPr>
            <a:endParaRPr lang="en-US" sz="2800" b="1" dirty="0" smtClean="0">
              <a:solidFill>
                <a:srgbClr val="800080"/>
              </a:solidFill>
              <a:latin typeface="Monotype Corsiva" pitchFamily="66" charset="0"/>
            </a:endParaRPr>
          </a:p>
          <a:p>
            <a:pPr algn="ctr" eaLnBrk="1" hangingPunct="1">
              <a:lnSpc>
                <a:spcPct val="80000"/>
              </a:lnSpc>
              <a:buFontTx/>
              <a:buNone/>
              <a:defRPr/>
            </a:pPr>
            <a:endParaRPr lang="en-US" sz="800" b="1" i="1" dirty="0" smtClean="0">
              <a:solidFill>
                <a:schemeClr val="accent2"/>
              </a:solidFill>
              <a:latin typeface="Monotype Corsiva" pitchFamily="66" charset="0"/>
            </a:endParaRPr>
          </a:p>
          <a:p>
            <a:pPr algn="ctr" eaLnBrk="1" hangingPunct="1">
              <a:lnSpc>
                <a:spcPct val="80000"/>
              </a:lnSpc>
              <a:buFontTx/>
              <a:buNone/>
              <a:defRPr/>
            </a:pPr>
            <a:endParaRPr lang="en-US" sz="800" dirty="0" smtClean="0">
              <a:solidFill>
                <a:srgbClr val="FFFF99"/>
              </a:solidFill>
              <a:latin typeface="Monotype Corsiva" pitchFamily="66" charset="0"/>
            </a:endParaRPr>
          </a:p>
        </p:txBody>
      </p:sp>
      <p:sp>
        <p:nvSpPr>
          <p:cNvPr id="8" name="Slide Number Placeholder 7"/>
          <p:cNvSpPr>
            <a:spLocks noGrp="1"/>
          </p:cNvSpPr>
          <p:nvPr>
            <p:ph type="sldNum" sz="quarter" idx="11"/>
          </p:nvPr>
        </p:nvSpPr>
        <p:spPr>
          <a:xfrm>
            <a:off x="8129588" y="5734050"/>
            <a:ext cx="609600" cy="520700"/>
          </a:xfrm>
        </p:spPr>
        <p:txBody>
          <a:bodyPr/>
          <a:lstStyle/>
          <a:p>
            <a:pPr>
              <a:defRPr/>
            </a:pPr>
            <a:fld id="{EFE4EB2D-D0B9-49A1-B8FA-81A71C12F1F2}" type="slidenum">
              <a:rPr lang="en-US" smtClean="0">
                <a:solidFill>
                  <a:srgbClr val="FFFF00"/>
                </a:solidFill>
              </a:rPr>
              <a:pPr>
                <a:defRPr/>
              </a:pPr>
              <a:t>59</a:t>
            </a:fld>
            <a:endParaRPr lang="en-US" dirty="0">
              <a:solidFill>
                <a:srgbClr val="FFFF00"/>
              </a:solidFill>
            </a:endParaRPr>
          </a:p>
        </p:txBody>
      </p:sp>
      <p:sp>
        <p:nvSpPr>
          <p:cNvPr id="113677" name="Rectangle 13"/>
          <p:cNvSpPr>
            <a:spLocks noChangeArrowheads="1"/>
          </p:cNvSpPr>
          <p:nvPr/>
        </p:nvSpPr>
        <p:spPr bwMode="auto">
          <a:xfrm>
            <a:off x="4191000" y="4221088"/>
            <a:ext cx="4953000" cy="461963"/>
          </a:xfrm>
          <a:prstGeom prst="rect">
            <a:avLst/>
          </a:prstGeom>
          <a:noFill/>
          <a:ln w="9525">
            <a:noFill/>
            <a:miter lim="800000"/>
            <a:headEnd/>
            <a:tailEnd/>
          </a:ln>
          <a:effectLst/>
        </p:spPr>
        <p:txBody>
          <a:bodyPr>
            <a:spAutoFit/>
          </a:bodyPr>
          <a:lstStyle/>
          <a:p>
            <a:pPr algn="ctr">
              <a:defRPr/>
            </a:pPr>
            <a:r>
              <a:rPr lang="en-US" sz="2400" b="1" dirty="0">
                <a:solidFill>
                  <a:srgbClr val="F4EE00"/>
                </a:solidFill>
                <a:effectLst>
                  <a:outerShdw blurRad="38100" dist="38100" dir="2700000" algn="tl">
                    <a:srgbClr val="000000"/>
                  </a:outerShdw>
                </a:effectLst>
                <a:latin typeface="Papyrus" pitchFamily="66" charset="0"/>
              </a:rPr>
              <a:t>God’s</a:t>
            </a:r>
            <a:r>
              <a:rPr lang="en-US" sz="2400" b="1" dirty="0">
                <a:solidFill>
                  <a:srgbClr val="FFFF99"/>
                </a:solidFill>
                <a:effectLst>
                  <a:outerShdw blurRad="38100" dist="38100" dir="2700000" algn="tl">
                    <a:srgbClr val="000000"/>
                  </a:outerShdw>
                </a:effectLst>
                <a:latin typeface="Papyrus" pitchFamily="66" charset="0"/>
              </a:rPr>
              <a:t> </a:t>
            </a:r>
            <a:r>
              <a:rPr lang="en-US" sz="2400" b="1" dirty="0">
                <a:solidFill>
                  <a:srgbClr val="FF00FF"/>
                </a:solidFill>
                <a:effectLst>
                  <a:outerShdw blurRad="38100" dist="38100" dir="2700000" algn="tl">
                    <a:srgbClr val="000000"/>
                  </a:outerShdw>
                </a:effectLst>
                <a:latin typeface="Papyrus" pitchFamily="66" charset="0"/>
              </a:rPr>
              <a:t>Outreach Ministry Int</a:t>
            </a:r>
            <a:r>
              <a:rPr lang="en-US" sz="1600" b="1" dirty="0">
                <a:solidFill>
                  <a:srgbClr val="FF00FF"/>
                </a:solidFill>
                <a:effectLst>
                  <a:outerShdw blurRad="38100" dist="38100" dir="2700000" algn="tl">
                    <a:srgbClr val="000000"/>
                  </a:outerShdw>
                </a:effectLst>
                <a:latin typeface="Papyrus" pitchFamily="66" charset="0"/>
              </a:rPr>
              <a:t>. </a:t>
            </a:r>
            <a:r>
              <a:rPr lang="en-US" sz="1050" b="1" dirty="0">
                <a:solidFill>
                  <a:srgbClr val="FF00FF"/>
                </a:solidFill>
                <a:effectLst>
                  <a:outerShdw blurRad="38100" dist="38100" dir="2700000" algn="tl">
                    <a:srgbClr val="000000"/>
                  </a:outerShdw>
                </a:effectLst>
                <a:latin typeface="Papyrus" pitchFamily="66" charset="0"/>
              </a:rPr>
              <a:t>Inc</a:t>
            </a:r>
            <a:r>
              <a:rPr lang="en-US" sz="1050" b="1" dirty="0">
                <a:solidFill>
                  <a:srgbClr val="FF00FF"/>
                </a:solidFill>
                <a:effectLst>
                  <a:outerShdw blurRad="38100" dist="38100" dir="2700000" algn="tl">
                    <a:srgbClr val="000000"/>
                  </a:outerShdw>
                </a:effectLst>
              </a:rPr>
              <a:t>.  ©</a:t>
            </a:r>
          </a:p>
        </p:txBody>
      </p:sp>
      <p:sp>
        <p:nvSpPr>
          <p:cNvPr id="47110" name="WordArt 11"/>
          <p:cNvSpPr>
            <a:spLocks noChangeArrowheads="1" noChangeShapeType="1" noTextEdit="1"/>
          </p:cNvSpPr>
          <p:nvPr/>
        </p:nvSpPr>
        <p:spPr bwMode="auto">
          <a:xfrm>
            <a:off x="1752600" y="0"/>
            <a:ext cx="6172200" cy="1219200"/>
          </a:xfrm>
          <a:prstGeom prst="rect">
            <a:avLst/>
          </a:prstGeom>
        </p:spPr>
        <p:txBody>
          <a:bodyPr wrap="none" fromWordArt="1">
            <a:prstTxWarp prst="textDoubleWave1">
              <a:avLst>
                <a:gd name="adj1" fmla="val 6500"/>
                <a:gd name="adj2" fmla="val 0"/>
              </a:avLst>
            </a:prstTxWarp>
          </a:bodyPr>
          <a:lstStyle/>
          <a:p>
            <a:pPr algn="ctr"/>
            <a:r>
              <a:rPr lang="en-US" sz="3200" kern="10" spc="-320">
                <a:ln w="0">
                  <a:solidFill>
                    <a:srgbClr val="808000"/>
                  </a:solidFill>
                  <a:round/>
                  <a:headEnd/>
                  <a:tailEnd/>
                </a:ln>
                <a:solidFill>
                  <a:srgbClr val="808000">
                    <a:alpha val="74901"/>
                  </a:srgbClr>
                </a:solidFill>
                <a:effectLst>
                  <a:outerShdw dist="125724" dir="18900000" algn="ctr" rotWithShape="0">
                    <a:srgbClr val="FFFF99"/>
                  </a:outerShdw>
                </a:effectLst>
                <a:latin typeface="Papyrus"/>
              </a:rPr>
              <a:t>End-Time-Harvest-Revival</a:t>
            </a:r>
          </a:p>
        </p:txBody>
      </p:sp>
      <p:sp>
        <p:nvSpPr>
          <p:cNvPr id="11" name="TextBox 10"/>
          <p:cNvSpPr txBox="1"/>
          <p:nvPr/>
        </p:nvSpPr>
        <p:spPr>
          <a:xfrm>
            <a:off x="0" y="4876800"/>
            <a:ext cx="9144000" cy="276225"/>
          </a:xfrm>
          <a:prstGeom prst="rect">
            <a:avLst/>
          </a:prstGeom>
          <a:noFill/>
        </p:spPr>
        <p:txBody>
          <a:bodyPr>
            <a:spAutoFit/>
          </a:bodyPr>
          <a:lstStyle/>
          <a:p>
            <a:pPr algn="ctr">
              <a:defRPr/>
            </a:pPr>
            <a:r>
              <a:rPr lang="en-US" sz="1200" b="1" dirty="0">
                <a:solidFill>
                  <a:srgbClr val="FF0000"/>
                </a:solidFill>
                <a:effectLst>
                  <a:outerShdw blurRad="38100" dist="38100" dir="2700000" algn="tl">
                    <a:srgbClr val="000000"/>
                  </a:outerShdw>
                </a:effectLst>
                <a:latin typeface="Papyrus" pitchFamily="66" charset="0"/>
              </a:rPr>
              <a:t> </a:t>
            </a:r>
            <a:endParaRPr lang="en-US" sz="1400" b="1" dirty="0">
              <a:solidFill>
                <a:srgbClr val="FFD9F5"/>
              </a:solidFill>
              <a:effectLst>
                <a:outerShdw blurRad="38100" dist="38100" dir="2700000" algn="tl">
                  <a:srgbClr val="000000"/>
                </a:outerShdw>
              </a:effectLst>
              <a:latin typeface="Papyrus" pitchFamily="66" charset="0"/>
            </a:endParaRPr>
          </a:p>
        </p:txBody>
      </p:sp>
      <p:pic>
        <p:nvPicPr>
          <p:cNvPr id="47112" name="Picture 9" descr="REVIVALBUTTON_TabernacleMoses.gif"/>
          <p:cNvPicPr>
            <a:picLocks noChangeAspect="1"/>
          </p:cNvPicPr>
          <p:nvPr/>
        </p:nvPicPr>
        <p:blipFill>
          <a:blip r:embed="rId4" cstate="print"/>
          <a:srcRect/>
          <a:stretch>
            <a:fillRect/>
          </a:stretch>
        </p:blipFill>
        <p:spPr bwMode="auto">
          <a:xfrm>
            <a:off x="3275856" y="1052736"/>
            <a:ext cx="2836863" cy="1223962"/>
          </a:xfrm>
          <a:prstGeom prst="rect">
            <a:avLst/>
          </a:prstGeom>
          <a:noFill/>
          <a:ln w="9525">
            <a:noFill/>
            <a:miter lim="800000"/>
            <a:headEnd/>
            <a:tailEnd/>
          </a:ln>
        </p:spPr>
      </p:pic>
      <p:pic>
        <p:nvPicPr>
          <p:cNvPr id="9" name="Picture 17" descr="ShofarsG"/>
          <p:cNvPicPr>
            <a:picLocks noChangeAspect="1" noChangeArrowheads="1"/>
          </p:cNvPicPr>
          <p:nvPr/>
        </p:nvPicPr>
        <p:blipFill>
          <a:blip r:embed="rId5" cstate="print"/>
          <a:srcRect/>
          <a:stretch>
            <a:fillRect/>
          </a:stretch>
        </p:blipFill>
        <p:spPr bwMode="auto">
          <a:xfrm>
            <a:off x="0" y="3933056"/>
            <a:ext cx="3779912" cy="1656820"/>
          </a:xfrm>
          <a:prstGeom prst="rect">
            <a:avLst/>
          </a:prstGeom>
          <a:noFill/>
          <a:ln w="9525">
            <a:noFill/>
            <a:miter lim="800000"/>
            <a:headEnd/>
            <a:tailEnd/>
          </a:ln>
        </p:spPr>
      </p:pic>
      <p:sp>
        <p:nvSpPr>
          <p:cNvPr id="10" name="Rectangle 3"/>
          <p:cNvSpPr txBox="1">
            <a:spLocks noChangeArrowheads="1"/>
          </p:cNvSpPr>
          <p:nvPr/>
        </p:nvSpPr>
        <p:spPr bwMode="auto">
          <a:xfrm>
            <a:off x="3707904" y="4581128"/>
            <a:ext cx="5256584" cy="1126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80000"/>
              </a:lnSpc>
              <a:spcBef>
                <a:spcPct val="20000"/>
              </a:spcBef>
              <a:spcAft>
                <a:spcPct val="0"/>
              </a:spcAft>
              <a:buClr>
                <a:schemeClr val="hlink"/>
              </a:buClr>
              <a:buSzPct val="80000"/>
              <a:buFontTx/>
              <a:buNone/>
              <a:tabLst/>
              <a:defRPr/>
            </a:pPr>
            <a:r>
              <a:rPr kumimoji="0" lang="en-US" sz="2400" b="1"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Papyrus" pitchFamily="66" charset="0"/>
                <a:ea typeface="+mn-ea"/>
                <a:cs typeface="+mn-cs"/>
              </a:rPr>
              <a:t>P. O. Box 93404</a:t>
            </a:r>
            <a:br>
              <a:rPr kumimoji="0" lang="en-US" sz="2400" b="1"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Papyrus" pitchFamily="66" charset="0"/>
                <a:ea typeface="+mn-ea"/>
                <a:cs typeface="+mn-cs"/>
              </a:rPr>
            </a:br>
            <a:r>
              <a:rPr kumimoji="0" lang="en-US" sz="2400" b="1"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Papyrus" pitchFamily="66" charset="0"/>
                <a:ea typeface="+mn-ea"/>
                <a:cs typeface="+mn-cs"/>
              </a:rPr>
              <a:t>Lakeland; Florida; USA</a:t>
            </a:r>
            <a:r>
              <a:rPr kumimoji="0" lang="en-US" sz="2800" b="1"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Monotype Corsiva" pitchFamily="66" charset="0"/>
                <a:ea typeface="+mn-ea"/>
                <a:cs typeface="+mn-cs"/>
              </a:rPr>
              <a:t/>
            </a:r>
            <a:br>
              <a:rPr kumimoji="0" lang="en-US" sz="2800" b="1"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Monotype Corsiva" pitchFamily="66" charset="0"/>
                <a:ea typeface="+mn-ea"/>
                <a:cs typeface="+mn-cs"/>
              </a:rPr>
            </a:br>
            <a:r>
              <a:rPr kumimoji="0" lang="en-US" sz="3200" b="0"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Monotype Corsiva" pitchFamily="66" charset="0"/>
                <a:ea typeface="+mn-ea"/>
                <a:cs typeface="+mn-cs"/>
                <a:sym typeface="Webdings" pitchFamily="18" charset="2"/>
              </a:rPr>
              <a:t></a:t>
            </a:r>
            <a:r>
              <a:rPr kumimoji="0" lang="en-US" sz="2400" b="1"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Papyrus" pitchFamily="66" charset="0"/>
                <a:ea typeface="+mn-ea"/>
                <a:cs typeface="+mn-cs"/>
              </a:rPr>
              <a:t>(863)-660-2444</a:t>
            </a:r>
            <a:endParaRPr kumimoji="0" lang="en-US" sz="800" b="0" i="0" u="none" strike="noStrike" kern="0" cap="none" spc="0" normalizeH="0" baseline="0" noProof="0" dirty="0" smtClean="0">
              <a:ln>
                <a:noFill/>
              </a:ln>
              <a:solidFill>
                <a:srgbClr val="FFFF99"/>
              </a:solidFill>
              <a:effectLst>
                <a:outerShdw blurRad="38100" dist="38100" dir="2700000" algn="tl">
                  <a:srgbClr val="000000"/>
                </a:outerShdw>
              </a:effectLst>
              <a:uLnTx/>
              <a:uFillTx/>
              <a:latin typeface="Monotype Corsiva" pitchFamily="66" charset="0"/>
              <a:ea typeface="+mn-ea"/>
              <a:cs typeface="+mn-cs"/>
            </a:endParaRPr>
          </a:p>
        </p:txBody>
      </p:sp>
      <p:pic>
        <p:nvPicPr>
          <p:cNvPr id="12" name="Picture 8" descr="FlyingDoveWithPalm"/>
          <p:cNvPicPr>
            <a:picLocks noChangeAspect="1" noChangeArrowheads="1" noCrop="1"/>
          </p:cNvPicPr>
          <p:nvPr/>
        </p:nvPicPr>
        <p:blipFill>
          <a:blip r:embed="rId6" cstate="print"/>
          <a:srcRect/>
          <a:stretch>
            <a:fillRect/>
          </a:stretch>
        </p:blipFill>
        <p:spPr bwMode="auto">
          <a:xfrm>
            <a:off x="0" y="0"/>
            <a:ext cx="1524000" cy="1084263"/>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628775"/>
          </a:xfrm>
        </p:spPr>
        <p:txBody>
          <a:bodyPr/>
          <a:lstStyle/>
          <a:p>
            <a:pPr eaLnBrk="1" hangingPunct="1">
              <a:defRPr/>
            </a:pPr>
            <a:r>
              <a:rPr lang="nl-NL" sz="4000" dirty="0" smtClean="0">
                <a:latin typeface="Australian Sunrise" pitchFamily="2" charset="0"/>
              </a:rPr>
              <a:t>The entrance of the Tabernacle</a:t>
            </a:r>
            <a:br>
              <a:rPr lang="nl-NL" sz="4000" dirty="0" smtClean="0">
                <a:latin typeface="Australian Sunrise" pitchFamily="2" charset="0"/>
              </a:rPr>
            </a:br>
            <a:r>
              <a:rPr lang="nl-NL" sz="3200" b="1" dirty="0" smtClean="0">
                <a:solidFill>
                  <a:srgbClr val="FF0000"/>
                </a:solidFill>
                <a:latin typeface="Australian Sunrise" pitchFamily="2" charset="0"/>
              </a:rPr>
              <a:t>Yeshua</a:t>
            </a:r>
            <a:r>
              <a:rPr lang="nl-NL" sz="3200" b="1" dirty="0" smtClean="0">
                <a:latin typeface="Australian Sunrise" pitchFamily="2" charset="0"/>
              </a:rPr>
              <a:t> declared: </a:t>
            </a:r>
            <a:r>
              <a:rPr lang="nl-NL" sz="3200" b="1" i="1" dirty="0" smtClean="0">
                <a:solidFill>
                  <a:srgbClr val="00FF00"/>
                </a:solidFill>
                <a:latin typeface="Australian Sunrise" pitchFamily="2" charset="0"/>
              </a:rPr>
              <a:t>I am the {only} way!</a:t>
            </a:r>
          </a:p>
        </p:txBody>
      </p:sp>
      <p:pic>
        <p:nvPicPr>
          <p:cNvPr id="50180" name="Picture 4" descr="Poort"/>
          <p:cNvPicPr>
            <a:picLocks noChangeAspect="1" noChangeArrowheads="1"/>
          </p:cNvPicPr>
          <p:nvPr/>
        </p:nvPicPr>
        <p:blipFill>
          <a:blip r:embed="rId2" cstate="print"/>
          <a:srcRect/>
          <a:stretch>
            <a:fillRect/>
          </a:stretch>
        </p:blipFill>
        <p:spPr bwMode="auto">
          <a:xfrm>
            <a:off x="0" y="1340768"/>
            <a:ext cx="9144000" cy="50133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ssolve">
                                      <p:cBhvr>
                                        <p:cTn id="7" dur="500"/>
                                        <p:tgtEl>
                                          <p:spTgt spid="50180"/>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wipe(down)">
                                      <p:cBhvr>
                                        <p:cTn id="10" dur="580">
                                          <p:stCondLst>
                                            <p:cond delay="0"/>
                                          </p:stCondLst>
                                        </p:cTn>
                                        <p:tgtEl>
                                          <p:spTgt spid="50178"/>
                                        </p:tgtEl>
                                      </p:cBhvr>
                                    </p:animEffect>
                                    <p:anim calcmode="lin" valueType="num">
                                      <p:cBhvr>
                                        <p:cTn id="11" dur="1822" tmFilter="0,0; 0.14,0.36; 0.43,0.73; 0.71,0.91; 1.0,1.0">
                                          <p:stCondLst>
                                            <p:cond delay="0"/>
                                          </p:stCondLst>
                                        </p:cTn>
                                        <p:tgtEl>
                                          <p:spTgt spid="5017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017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017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017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0178"/>
                                        </p:tgtEl>
                                        <p:attrNameLst>
                                          <p:attrName>ppt_y</p:attrName>
                                        </p:attrNameLst>
                                      </p:cBhvr>
                                      <p:tavLst>
                                        <p:tav tm="0" fmla="#ppt_y-sin(pi*$)/81">
                                          <p:val>
                                            <p:fltVal val="0"/>
                                          </p:val>
                                        </p:tav>
                                        <p:tav tm="100000">
                                          <p:val>
                                            <p:fltVal val="1"/>
                                          </p:val>
                                        </p:tav>
                                      </p:tavLst>
                                    </p:anim>
                                    <p:animScale>
                                      <p:cBhvr>
                                        <p:cTn id="16" dur="26">
                                          <p:stCondLst>
                                            <p:cond delay="650"/>
                                          </p:stCondLst>
                                        </p:cTn>
                                        <p:tgtEl>
                                          <p:spTgt spid="50178"/>
                                        </p:tgtEl>
                                      </p:cBhvr>
                                      <p:to x="100000" y="60000"/>
                                    </p:animScale>
                                    <p:animScale>
                                      <p:cBhvr>
                                        <p:cTn id="17" dur="166" decel="50000">
                                          <p:stCondLst>
                                            <p:cond delay="676"/>
                                          </p:stCondLst>
                                        </p:cTn>
                                        <p:tgtEl>
                                          <p:spTgt spid="50178"/>
                                        </p:tgtEl>
                                      </p:cBhvr>
                                      <p:to x="100000" y="100000"/>
                                    </p:animScale>
                                    <p:animScale>
                                      <p:cBhvr>
                                        <p:cTn id="18" dur="26">
                                          <p:stCondLst>
                                            <p:cond delay="1312"/>
                                          </p:stCondLst>
                                        </p:cTn>
                                        <p:tgtEl>
                                          <p:spTgt spid="50178"/>
                                        </p:tgtEl>
                                      </p:cBhvr>
                                      <p:to x="100000" y="80000"/>
                                    </p:animScale>
                                    <p:animScale>
                                      <p:cBhvr>
                                        <p:cTn id="19" dur="166" decel="50000">
                                          <p:stCondLst>
                                            <p:cond delay="1338"/>
                                          </p:stCondLst>
                                        </p:cTn>
                                        <p:tgtEl>
                                          <p:spTgt spid="50178"/>
                                        </p:tgtEl>
                                      </p:cBhvr>
                                      <p:to x="100000" y="100000"/>
                                    </p:animScale>
                                    <p:animScale>
                                      <p:cBhvr>
                                        <p:cTn id="20" dur="26">
                                          <p:stCondLst>
                                            <p:cond delay="1642"/>
                                          </p:stCondLst>
                                        </p:cTn>
                                        <p:tgtEl>
                                          <p:spTgt spid="50178"/>
                                        </p:tgtEl>
                                      </p:cBhvr>
                                      <p:to x="100000" y="90000"/>
                                    </p:animScale>
                                    <p:animScale>
                                      <p:cBhvr>
                                        <p:cTn id="21" dur="166" decel="50000">
                                          <p:stCondLst>
                                            <p:cond delay="1668"/>
                                          </p:stCondLst>
                                        </p:cTn>
                                        <p:tgtEl>
                                          <p:spTgt spid="50178"/>
                                        </p:tgtEl>
                                      </p:cBhvr>
                                      <p:to x="100000" y="100000"/>
                                    </p:animScale>
                                    <p:animScale>
                                      <p:cBhvr>
                                        <p:cTn id="22" dur="26">
                                          <p:stCondLst>
                                            <p:cond delay="1808"/>
                                          </p:stCondLst>
                                        </p:cTn>
                                        <p:tgtEl>
                                          <p:spTgt spid="50178"/>
                                        </p:tgtEl>
                                      </p:cBhvr>
                                      <p:to x="100000" y="95000"/>
                                    </p:animScale>
                                    <p:animScale>
                                      <p:cBhvr>
                                        <p:cTn id="23" dur="166" decel="50000">
                                          <p:stCondLst>
                                            <p:cond delay="1834"/>
                                          </p:stCondLst>
                                        </p:cTn>
                                        <p:tgtEl>
                                          <p:spTgt spid="501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0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7" name="Text Box 5"/>
          <p:cNvSpPr txBox="1">
            <a:spLocks noChangeArrowheads="1"/>
          </p:cNvSpPr>
          <p:nvPr/>
        </p:nvSpPr>
        <p:spPr bwMode="auto">
          <a:xfrm>
            <a:off x="5040312" y="0"/>
            <a:ext cx="4103688" cy="2554287"/>
          </a:xfrm>
          <a:prstGeom prst="rect">
            <a:avLst/>
          </a:prstGeom>
          <a:noFill/>
          <a:ln w="9525">
            <a:noFill/>
            <a:miter lim="800000"/>
            <a:headEnd/>
            <a:tailEnd/>
          </a:ln>
        </p:spPr>
        <p:txBody>
          <a:bodyPr>
            <a:spAutoFit/>
          </a:bodyPr>
          <a:lstStyle/>
          <a:p>
            <a:pPr algn="ctr">
              <a:spcBef>
                <a:spcPct val="50000"/>
              </a:spcBef>
            </a:pPr>
            <a:r>
              <a:rPr lang="nl-NL" sz="4000" b="1" dirty="0">
                <a:solidFill>
                  <a:srgbClr val="808000"/>
                </a:solidFill>
                <a:latin typeface="Australian Sunrise" pitchFamily="2" charset="0"/>
              </a:rPr>
              <a:t>No-one can come to </a:t>
            </a:r>
            <a:r>
              <a:rPr lang="nl-NL" sz="4000" b="1" dirty="0">
                <a:solidFill>
                  <a:srgbClr val="FF0000"/>
                </a:solidFill>
                <a:latin typeface="Australian Sunrise" pitchFamily="2" charset="0"/>
              </a:rPr>
              <a:t>My</a:t>
            </a:r>
            <a:r>
              <a:rPr lang="nl-NL" sz="4000" b="1" dirty="0">
                <a:solidFill>
                  <a:srgbClr val="808000"/>
                </a:solidFill>
                <a:latin typeface="Australian Sunrise" pitchFamily="2" charset="0"/>
              </a:rPr>
              <a:t> Father only through </a:t>
            </a:r>
            <a:r>
              <a:rPr lang="nl-NL" sz="4000" b="1" dirty="0">
                <a:solidFill>
                  <a:srgbClr val="FF0000"/>
                </a:solidFill>
                <a:latin typeface="Australian Sunrise" pitchFamily="2" charset="0"/>
              </a:rPr>
              <a:t>Me</a:t>
            </a:r>
            <a:r>
              <a:rPr lang="nl-NL" sz="4000" b="1" dirty="0">
                <a:solidFill>
                  <a:srgbClr val="808000"/>
                </a:solidFill>
                <a:latin typeface="Australian Sunrise" pitchFamily="2"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wipe(down)">
                                      <p:cBhvr>
                                        <p:cTn id="11" dur="580">
                                          <p:stCondLst>
                                            <p:cond delay="0"/>
                                          </p:stCondLst>
                                        </p:cTn>
                                        <p:tgtEl>
                                          <p:spTgt spid="18437"/>
                                        </p:tgtEl>
                                      </p:cBhvr>
                                    </p:animEffect>
                                    <p:anim calcmode="lin" valueType="num">
                                      <p:cBhvr>
                                        <p:cTn id="12" dur="1822" tmFilter="0,0; 0.14,0.36; 0.43,0.73; 0.71,0.91; 1.0,1.0">
                                          <p:stCondLst>
                                            <p:cond delay="0"/>
                                          </p:stCondLst>
                                        </p:cTn>
                                        <p:tgtEl>
                                          <p:spTgt spid="1843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43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43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43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437"/>
                                        </p:tgtEl>
                                        <p:attrNameLst>
                                          <p:attrName>ppt_y</p:attrName>
                                        </p:attrNameLst>
                                      </p:cBhvr>
                                      <p:tavLst>
                                        <p:tav tm="0" fmla="#ppt_y-sin(pi*$)/81">
                                          <p:val>
                                            <p:fltVal val="0"/>
                                          </p:val>
                                        </p:tav>
                                        <p:tav tm="100000">
                                          <p:val>
                                            <p:fltVal val="1"/>
                                          </p:val>
                                        </p:tav>
                                      </p:tavLst>
                                    </p:anim>
                                    <p:animScale>
                                      <p:cBhvr>
                                        <p:cTn id="17" dur="26">
                                          <p:stCondLst>
                                            <p:cond delay="650"/>
                                          </p:stCondLst>
                                        </p:cTn>
                                        <p:tgtEl>
                                          <p:spTgt spid="18437"/>
                                        </p:tgtEl>
                                      </p:cBhvr>
                                      <p:to x="100000" y="60000"/>
                                    </p:animScale>
                                    <p:animScale>
                                      <p:cBhvr>
                                        <p:cTn id="18" dur="166" decel="50000">
                                          <p:stCondLst>
                                            <p:cond delay="676"/>
                                          </p:stCondLst>
                                        </p:cTn>
                                        <p:tgtEl>
                                          <p:spTgt spid="18437"/>
                                        </p:tgtEl>
                                      </p:cBhvr>
                                      <p:to x="100000" y="100000"/>
                                    </p:animScale>
                                    <p:animScale>
                                      <p:cBhvr>
                                        <p:cTn id="19" dur="26">
                                          <p:stCondLst>
                                            <p:cond delay="1312"/>
                                          </p:stCondLst>
                                        </p:cTn>
                                        <p:tgtEl>
                                          <p:spTgt spid="18437"/>
                                        </p:tgtEl>
                                      </p:cBhvr>
                                      <p:to x="100000" y="80000"/>
                                    </p:animScale>
                                    <p:animScale>
                                      <p:cBhvr>
                                        <p:cTn id="20" dur="166" decel="50000">
                                          <p:stCondLst>
                                            <p:cond delay="1338"/>
                                          </p:stCondLst>
                                        </p:cTn>
                                        <p:tgtEl>
                                          <p:spTgt spid="18437"/>
                                        </p:tgtEl>
                                      </p:cBhvr>
                                      <p:to x="100000" y="100000"/>
                                    </p:animScale>
                                    <p:animScale>
                                      <p:cBhvr>
                                        <p:cTn id="21" dur="26">
                                          <p:stCondLst>
                                            <p:cond delay="1642"/>
                                          </p:stCondLst>
                                        </p:cTn>
                                        <p:tgtEl>
                                          <p:spTgt spid="18437"/>
                                        </p:tgtEl>
                                      </p:cBhvr>
                                      <p:to x="100000" y="90000"/>
                                    </p:animScale>
                                    <p:animScale>
                                      <p:cBhvr>
                                        <p:cTn id="22" dur="166" decel="50000">
                                          <p:stCondLst>
                                            <p:cond delay="1668"/>
                                          </p:stCondLst>
                                        </p:cTn>
                                        <p:tgtEl>
                                          <p:spTgt spid="18437"/>
                                        </p:tgtEl>
                                      </p:cBhvr>
                                      <p:to x="100000" y="100000"/>
                                    </p:animScale>
                                    <p:animScale>
                                      <p:cBhvr>
                                        <p:cTn id="23" dur="26">
                                          <p:stCondLst>
                                            <p:cond delay="1808"/>
                                          </p:stCondLst>
                                        </p:cTn>
                                        <p:tgtEl>
                                          <p:spTgt spid="18437"/>
                                        </p:tgtEl>
                                      </p:cBhvr>
                                      <p:to x="100000" y="95000"/>
                                    </p:animScale>
                                    <p:animScale>
                                      <p:cBhvr>
                                        <p:cTn id="24" dur="166" decel="50000">
                                          <p:stCondLst>
                                            <p:cond delay="1834"/>
                                          </p:stCondLst>
                                        </p:cTn>
                                        <p:tgtEl>
                                          <p:spTgt spid="184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0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61" name="Text Box 5"/>
          <p:cNvSpPr txBox="1">
            <a:spLocks noChangeArrowheads="1"/>
          </p:cNvSpPr>
          <p:nvPr/>
        </p:nvSpPr>
        <p:spPr bwMode="auto">
          <a:xfrm>
            <a:off x="0" y="3933056"/>
            <a:ext cx="5076056" cy="2062103"/>
          </a:xfrm>
          <a:prstGeom prst="rect">
            <a:avLst/>
          </a:prstGeom>
          <a:noFill/>
          <a:ln w="9525">
            <a:noFill/>
            <a:miter lim="800000"/>
            <a:headEnd/>
            <a:tailEnd/>
          </a:ln>
        </p:spPr>
        <p:txBody>
          <a:bodyPr wrap="square">
            <a:spAutoFit/>
          </a:bodyPr>
          <a:lstStyle/>
          <a:p>
            <a:pPr algn="ctr">
              <a:spcBef>
                <a:spcPct val="50000"/>
              </a:spcBef>
            </a:pPr>
            <a:r>
              <a:rPr lang="nl-NL" sz="3200" b="1" dirty="0">
                <a:solidFill>
                  <a:srgbClr val="808000"/>
                </a:solidFill>
                <a:latin typeface="Australian Sunrise" pitchFamily="2" charset="0"/>
              </a:rPr>
              <a:t>Your first entrance is the “Brazen Altar”!</a:t>
            </a:r>
            <a:br>
              <a:rPr lang="nl-NL" sz="3200" b="1" dirty="0">
                <a:solidFill>
                  <a:srgbClr val="808000"/>
                </a:solidFill>
                <a:latin typeface="Australian Sunrise" pitchFamily="2" charset="0"/>
              </a:rPr>
            </a:br>
            <a:r>
              <a:rPr lang="nl-NL" sz="3200" b="1" dirty="0">
                <a:solidFill>
                  <a:srgbClr val="808000"/>
                </a:solidFill>
                <a:latin typeface="Australian Sunrise" pitchFamily="2" charset="0"/>
              </a:rPr>
              <a:t>Referring to the Cross of </a:t>
            </a:r>
            <a:r>
              <a:rPr lang="nl-NL" sz="3200" b="1" dirty="0">
                <a:solidFill>
                  <a:srgbClr val="FF0000"/>
                </a:solidFill>
                <a:latin typeface="Australian Sunrise" pitchFamily="2" charset="0"/>
              </a:rPr>
              <a:t>Yeshua</a:t>
            </a:r>
            <a:r>
              <a:rPr lang="nl-NL" sz="3200" b="1" dirty="0">
                <a:solidFill>
                  <a:srgbClr val="808000"/>
                </a:solidFill>
                <a:latin typeface="Australian Sunrise" pitchFamily="2"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wipe(down)">
                                      <p:cBhvr>
                                        <p:cTn id="11" dur="580">
                                          <p:stCondLst>
                                            <p:cond delay="0"/>
                                          </p:stCondLst>
                                        </p:cTn>
                                        <p:tgtEl>
                                          <p:spTgt spid="19461"/>
                                        </p:tgtEl>
                                      </p:cBhvr>
                                    </p:animEffect>
                                    <p:anim calcmode="lin" valueType="num">
                                      <p:cBhvr>
                                        <p:cTn id="12" dur="1822" tmFilter="0,0; 0.14,0.36; 0.43,0.73; 0.71,0.91; 1.0,1.0">
                                          <p:stCondLst>
                                            <p:cond delay="0"/>
                                          </p:stCondLst>
                                        </p:cTn>
                                        <p:tgtEl>
                                          <p:spTgt spid="1946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946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946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946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9461"/>
                                        </p:tgtEl>
                                        <p:attrNameLst>
                                          <p:attrName>ppt_y</p:attrName>
                                        </p:attrNameLst>
                                      </p:cBhvr>
                                      <p:tavLst>
                                        <p:tav tm="0" fmla="#ppt_y-sin(pi*$)/81">
                                          <p:val>
                                            <p:fltVal val="0"/>
                                          </p:val>
                                        </p:tav>
                                        <p:tav tm="100000">
                                          <p:val>
                                            <p:fltVal val="1"/>
                                          </p:val>
                                        </p:tav>
                                      </p:tavLst>
                                    </p:anim>
                                    <p:animScale>
                                      <p:cBhvr>
                                        <p:cTn id="17" dur="26">
                                          <p:stCondLst>
                                            <p:cond delay="650"/>
                                          </p:stCondLst>
                                        </p:cTn>
                                        <p:tgtEl>
                                          <p:spTgt spid="19461"/>
                                        </p:tgtEl>
                                      </p:cBhvr>
                                      <p:to x="100000" y="60000"/>
                                    </p:animScale>
                                    <p:animScale>
                                      <p:cBhvr>
                                        <p:cTn id="18" dur="166" decel="50000">
                                          <p:stCondLst>
                                            <p:cond delay="676"/>
                                          </p:stCondLst>
                                        </p:cTn>
                                        <p:tgtEl>
                                          <p:spTgt spid="19461"/>
                                        </p:tgtEl>
                                      </p:cBhvr>
                                      <p:to x="100000" y="100000"/>
                                    </p:animScale>
                                    <p:animScale>
                                      <p:cBhvr>
                                        <p:cTn id="19" dur="26">
                                          <p:stCondLst>
                                            <p:cond delay="1312"/>
                                          </p:stCondLst>
                                        </p:cTn>
                                        <p:tgtEl>
                                          <p:spTgt spid="19461"/>
                                        </p:tgtEl>
                                      </p:cBhvr>
                                      <p:to x="100000" y="80000"/>
                                    </p:animScale>
                                    <p:animScale>
                                      <p:cBhvr>
                                        <p:cTn id="20" dur="166" decel="50000">
                                          <p:stCondLst>
                                            <p:cond delay="1338"/>
                                          </p:stCondLst>
                                        </p:cTn>
                                        <p:tgtEl>
                                          <p:spTgt spid="19461"/>
                                        </p:tgtEl>
                                      </p:cBhvr>
                                      <p:to x="100000" y="100000"/>
                                    </p:animScale>
                                    <p:animScale>
                                      <p:cBhvr>
                                        <p:cTn id="21" dur="26">
                                          <p:stCondLst>
                                            <p:cond delay="1642"/>
                                          </p:stCondLst>
                                        </p:cTn>
                                        <p:tgtEl>
                                          <p:spTgt spid="19461"/>
                                        </p:tgtEl>
                                      </p:cBhvr>
                                      <p:to x="100000" y="90000"/>
                                    </p:animScale>
                                    <p:animScale>
                                      <p:cBhvr>
                                        <p:cTn id="22" dur="166" decel="50000">
                                          <p:stCondLst>
                                            <p:cond delay="1668"/>
                                          </p:stCondLst>
                                        </p:cTn>
                                        <p:tgtEl>
                                          <p:spTgt spid="19461"/>
                                        </p:tgtEl>
                                      </p:cBhvr>
                                      <p:to x="100000" y="100000"/>
                                    </p:animScale>
                                    <p:animScale>
                                      <p:cBhvr>
                                        <p:cTn id="23" dur="26">
                                          <p:stCondLst>
                                            <p:cond delay="1808"/>
                                          </p:stCondLst>
                                        </p:cTn>
                                        <p:tgtEl>
                                          <p:spTgt spid="19461"/>
                                        </p:tgtEl>
                                      </p:cBhvr>
                                      <p:to x="100000" y="95000"/>
                                    </p:animScale>
                                    <p:animScale>
                                      <p:cBhvr>
                                        <p:cTn id="24" dur="166" decel="50000">
                                          <p:stCondLst>
                                            <p:cond delay="1834"/>
                                          </p:stCondLst>
                                        </p:cTn>
                                        <p:tgtEl>
                                          <p:spTgt spid="194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Offers"/>
          <p:cNvPicPr>
            <a:picLocks noChangeAspect="1" noChangeArrowheads="1"/>
          </p:cNvPicPr>
          <p:nvPr/>
        </p:nvPicPr>
        <p:blipFill>
          <a:blip r:embed="rId2" cstate="print"/>
          <a:srcRect/>
          <a:stretch>
            <a:fillRect/>
          </a:stretch>
        </p:blipFill>
        <p:spPr bwMode="auto">
          <a:xfrm>
            <a:off x="0" y="0"/>
            <a:ext cx="9144000" cy="6924675"/>
          </a:xfrm>
          <a:prstGeom prst="rect">
            <a:avLst/>
          </a:prstGeom>
          <a:noFill/>
          <a:ln w="9525">
            <a:noFill/>
            <a:miter lim="800000"/>
            <a:headEnd/>
            <a:tailEnd/>
          </a:ln>
        </p:spPr>
      </p:pic>
      <p:sp>
        <p:nvSpPr>
          <p:cNvPr id="51207" name="Text Box 7"/>
          <p:cNvSpPr txBox="1">
            <a:spLocks noChangeArrowheads="1"/>
          </p:cNvSpPr>
          <p:nvPr/>
        </p:nvSpPr>
        <p:spPr bwMode="auto">
          <a:xfrm>
            <a:off x="3419475" y="0"/>
            <a:ext cx="5724525" cy="2862263"/>
          </a:xfrm>
          <a:prstGeom prst="rect">
            <a:avLst/>
          </a:prstGeom>
          <a:noFill/>
          <a:ln w="9525">
            <a:noFill/>
            <a:miter lim="800000"/>
            <a:headEnd/>
            <a:tailEnd/>
          </a:ln>
        </p:spPr>
        <p:txBody>
          <a:bodyPr>
            <a:spAutoFit/>
          </a:bodyPr>
          <a:lstStyle/>
          <a:p>
            <a:pPr algn="ctr">
              <a:spcBef>
                <a:spcPct val="50000"/>
              </a:spcBef>
            </a:pPr>
            <a:r>
              <a:rPr lang="nl-NL" sz="4000" b="1" dirty="0">
                <a:solidFill>
                  <a:srgbClr val="808000"/>
                </a:solidFill>
                <a:latin typeface="Australian Sunrise" pitchFamily="2" charset="0"/>
              </a:rPr>
              <a:t>The </a:t>
            </a:r>
            <a:r>
              <a:rPr lang="nl-NL" sz="4000" b="1" dirty="0">
                <a:solidFill>
                  <a:srgbClr val="808000"/>
                </a:solidFill>
                <a:effectLst>
                  <a:outerShdw blurRad="38100" dist="38100" dir="2700000" algn="tl">
                    <a:srgbClr val="000000">
                      <a:alpha val="43137"/>
                    </a:srgbClr>
                  </a:outerShdw>
                </a:effectLst>
                <a:latin typeface="Australian Sunrise" pitchFamily="2" charset="0"/>
              </a:rPr>
              <a:t>altimade sacrify</a:t>
            </a:r>
            <a:r>
              <a:rPr lang="nl-NL" sz="4000" b="1" dirty="0">
                <a:solidFill>
                  <a:srgbClr val="808000"/>
                </a:solidFill>
                <a:latin typeface="Australian Sunrise" pitchFamily="2" charset="0"/>
              </a:rPr>
              <a:t> of </a:t>
            </a:r>
            <a:r>
              <a:rPr lang="nl-NL" sz="4000" b="1" dirty="0">
                <a:solidFill>
                  <a:srgbClr val="FF0000"/>
                </a:solidFill>
                <a:latin typeface="Australian Sunrise" pitchFamily="2" charset="0"/>
              </a:rPr>
              <a:t>Yeshua Messiah!</a:t>
            </a:r>
          </a:p>
          <a:p>
            <a:pPr algn="ctr">
              <a:spcBef>
                <a:spcPct val="50000"/>
              </a:spcBef>
            </a:pPr>
            <a:r>
              <a:rPr lang="nl-NL" sz="4000" b="1" dirty="0">
                <a:solidFill>
                  <a:srgbClr val="808000"/>
                </a:solidFill>
                <a:latin typeface="Australian Sunrise" pitchFamily="2" charset="0"/>
              </a:rPr>
              <a:t>A place of </a:t>
            </a:r>
            <a:r>
              <a:rPr lang="nl-NL" sz="4000" b="1" dirty="0">
                <a:solidFill>
                  <a:srgbClr val="808000"/>
                </a:solidFill>
                <a:effectLst>
                  <a:outerShdw blurRad="38100" dist="38100" dir="2700000" algn="tl">
                    <a:srgbClr val="000000">
                      <a:alpha val="43137"/>
                    </a:srgbClr>
                  </a:outerShdw>
                </a:effectLst>
                <a:latin typeface="Australian Sunrise" pitchFamily="2" charset="0"/>
              </a:rPr>
              <a:t>repentance</a:t>
            </a:r>
            <a:r>
              <a:rPr lang="nl-NL" sz="4000" b="1" dirty="0">
                <a:solidFill>
                  <a:srgbClr val="808000"/>
                </a:solidFill>
                <a:latin typeface="Australian Sunrise" pitchFamily="2" charset="0"/>
              </a:rPr>
              <a:t> and </a:t>
            </a:r>
            <a:r>
              <a:rPr lang="nl-NL" sz="4000" b="1" dirty="0">
                <a:solidFill>
                  <a:srgbClr val="808000"/>
                </a:solidFill>
                <a:effectLst>
                  <a:outerShdw blurRad="38100" dist="38100" dir="2700000" algn="tl">
                    <a:srgbClr val="000000">
                      <a:alpha val="43137"/>
                    </a:srgbClr>
                  </a:outerShdw>
                </a:effectLst>
                <a:latin typeface="Australian Sunrise" pitchFamily="2" charset="0"/>
              </a:rPr>
              <a:t>reconcilliation</a:t>
            </a:r>
            <a:r>
              <a:rPr lang="nl-NL" sz="4000" b="1" dirty="0">
                <a:solidFill>
                  <a:srgbClr val="808000"/>
                </a:solidFill>
                <a:latin typeface="Australian Sunrise" pitchFamily="2"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dissolve">
                                      <p:cBhvr>
                                        <p:cTn id="7" dur="500"/>
                                        <p:tgtEl>
                                          <p:spTgt spid="5120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1207"/>
                                        </p:tgtEl>
                                        <p:attrNameLst>
                                          <p:attrName>style.visibility</p:attrName>
                                        </p:attrNameLst>
                                      </p:cBhvr>
                                      <p:to>
                                        <p:strVal val="visible"/>
                                      </p:to>
                                    </p:set>
                                    <p:animEffect transition="in" filter="wipe(down)">
                                      <p:cBhvr>
                                        <p:cTn id="11" dur="580">
                                          <p:stCondLst>
                                            <p:cond delay="0"/>
                                          </p:stCondLst>
                                        </p:cTn>
                                        <p:tgtEl>
                                          <p:spTgt spid="51207"/>
                                        </p:tgtEl>
                                      </p:cBhvr>
                                    </p:animEffect>
                                    <p:anim calcmode="lin" valueType="num">
                                      <p:cBhvr>
                                        <p:cTn id="12" dur="1822" tmFilter="0,0; 0.14,0.36; 0.43,0.73; 0.71,0.91; 1.0,1.0">
                                          <p:stCondLst>
                                            <p:cond delay="0"/>
                                          </p:stCondLst>
                                        </p:cTn>
                                        <p:tgtEl>
                                          <p:spTgt spid="5120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120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120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120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1207"/>
                                        </p:tgtEl>
                                        <p:attrNameLst>
                                          <p:attrName>ppt_y</p:attrName>
                                        </p:attrNameLst>
                                      </p:cBhvr>
                                      <p:tavLst>
                                        <p:tav tm="0" fmla="#ppt_y-sin(pi*$)/81">
                                          <p:val>
                                            <p:fltVal val="0"/>
                                          </p:val>
                                        </p:tav>
                                        <p:tav tm="100000">
                                          <p:val>
                                            <p:fltVal val="1"/>
                                          </p:val>
                                        </p:tav>
                                      </p:tavLst>
                                    </p:anim>
                                    <p:animScale>
                                      <p:cBhvr>
                                        <p:cTn id="17" dur="26">
                                          <p:stCondLst>
                                            <p:cond delay="650"/>
                                          </p:stCondLst>
                                        </p:cTn>
                                        <p:tgtEl>
                                          <p:spTgt spid="51207"/>
                                        </p:tgtEl>
                                      </p:cBhvr>
                                      <p:to x="100000" y="60000"/>
                                    </p:animScale>
                                    <p:animScale>
                                      <p:cBhvr>
                                        <p:cTn id="18" dur="166" decel="50000">
                                          <p:stCondLst>
                                            <p:cond delay="676"/>
                                          </p:stCondLst>
                                        </p:cTn>
                                        <p:tgtEl>
                                          <p:spTgt spid="51207"/>
                                        </p:tgtEl>
                                      </p:cBhvr>
                                      <p:to x="100000" y="100000"/>
                                    </p:animScale>
                                    <p:animScale>
                                      <p:cBhvr>
                                        <p:cTn id="19" dur="26">
                                          <p:stCondLst>
                                            <p:cond delay="1312"/>
                                          </p:stCondLst>
                                        </p:cTn>
                                        <p:tgtEl>
                                          <p:spTgt spid="51207"/>
                                        </p:tgtEl>
                                      </p:cBhvr>
                                      <p:to x="100000" y="80000"/>
                                    </p:animScale>
                                    <p:animScale>
                                      <p:cBhvr>
                                        <p:cTn id="20" dur="166" decel="50000">
                                          <p:stCondLst>
                                            <p:cond delay="1338"/>
                                          </p:stCondLst>
                                        </p:cTn>
                                        <p:tgtEl>
                                          <p:spTgt spid="51207"/>
                                        </p:tgtEl>
                                      </p:cBhvr>
                                      <p:to x="100000" y="100000"/>
                                    </p:animScale>
                                    <p:animScale>
                                      <p:cBhvr>
                                        <p:cTn id="21" dur="26">
                                          <p:stCondLst>
                                            <p:cond delay="1642"/>
                                          </p:stCondLst>
                                        </p:cTn>
                                        <p:tgtEl>
                                          <p:spTgt spid="51207"/>
                                        </p:tgtEl>
                                      </p:cBhvr>
                                      <p:to x="100000" y="90000"/>
                                    </p:animScale>
                                    <p:animScale>
                                      <p:cBhvr>
                                        <p:cTn id="22" dur="166" decel="50000">
                                          <p:stCondLst>
                                            <p:cond delay="1668"/>
                                          </p:stCondLst>
                                        </p:cTn>
                                        <p:tgtEl>
                                          <p:spTgt spid="51207"/>
                                        </p:tgtEl>
                                      </p:cBhvr>
                                      <p:to x="100000" y="100000"/>
                                    </p:animScale>
                                    <p:animScale>
                                      <p:cBhvr>
                                        <p:cTn id="23" dur="26">
                                          <p:stCondLst>
                                            <p:cond delay="1808"/>
                                          </p:stCondLst>
                                        </p:cTn>
                                        <p:tgtEl>
                                          <p:spTgt spid="51207"/>
                                        </p:tgtEl>
                                      </p:cBhvr>
                                      <p:to x="100000" y="95000"/>
                                    </p:animScale>
                                    <p:animScale>
                                      <p:cBhvr>
                                        <p:cTn id="24" dur="166" decel="50000">
                                          <p:stCondLst>
                                            <p:cond delay="1834"/>
                                          </p:stCondLst>
                                        </p:cTn>
                                        <p:tgtEl>
                                          <p:spTgt spid="512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Lst>
  </p:timing>
</p:sld>
</file>

<file path=ppt/theme/theme1.xml><?xml version="1.0" encoding="utf-8"?>
<a:theme xmlns:a="http://schemas.openxmlformats.org/drawingml/2006/main" name="Applaus">
  <a:themeElements>
    <a:clrScheme name="Applaus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Applau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pplaus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Applaus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Applaus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Applaus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Applaus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Applaus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Applaus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Applaus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Applaus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4630</TotalTime>
  <Words>2476</Words>
  <Application>Microsoft Office PowerPoint</Application>
  <PresentationFormat>On-screen Show (4:3)</PresentationFormat>
  <Paragraphs>246</Paragraphs>
  <Slides>59</Slides>
  <Notes>0</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Applaus</vt:lpstr>
      <vt:lpstr>The Tabernacle of Moses</vt:lpstr>
      <vt:lpstr>Slide 2</vt:lpstr>
      <vt:lpstr>Slide 3</vt:lpstr>
      <vt:lpstr>Slide 4</vt:lpstr>
      <vt:lpstr>Slide 5</vt:lpstr>
      <vt:lpstr>The entrance of the Tabernacle Yeshua declared: I am the {only} way!</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Insula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7.</dc:title>
  <dc:creator>God's Outreach Ministry Int. Inc;Paulus van Beek</dc:creator>
  <cp:lastModifiedBy>Paulus van Beek</cp:lastModifiedBy>
  <cp:revision>393</cp:revision>
  <dcterms:created xsi:type="dcterms:W3CDTF">2005-11-27T17:31:20Z</dcterms:created>
  <dcterms:modified xsi:type="dcterms:W3CDTF">2012-10-03T16:54:00Z</dcterms:modified>
</cp:coreProperties>
</file>